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Verdana" panose="020B060403050404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6D23A9-A387-47C4-8760-2FAC9E7EC3BA}">
  <a:tblStyle styleId="{866D23A9-A387-47C4-8760-2FAC9E7EC3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3"/>
            <p:cNvSpPr/>
            <p:nvPr/>
          </p:nvSpPr>
          <p:spPr>
            <a:xfrm rot="10800000" flipH="1">
              <a:off x="7113588" y="107"/>
              <a:ext cx="1015200" cy="1015200"/>
            </a:xfrm>
            <a:prstGeom prst="rtTriangle">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wrap="square" lIns="91425" tIns="91425" rIns="91425" bIns="91425" anchor="b" anchorCtr="0"/>
          <a:lstStyle>
            <a:lvl1pPr lvl="0">
              <a:spcBef>
                <a:spcPts val="0"/>
              </a:spcBef>
              <a:buClr>
                <a:schemeClr val="lt1"/>
              </a:buClr>
              <a:buSzPts val="4200"/>
              <a:buNone/>
              <a:defRPr sz="4200">
                <a:solidFill>
                  <a:schemeClr val="lt1"/>
                </a:solidFill>
              </a:defRPr>
            </a:lvl1pPr>
            <a:lvl2pPr lvl="1">
              <a:spcBef>
                <a:spcPts val="0"/>
              </a:spcBef>
              <a:buClr>
                <a:schemeClr val="lt1"/>
              </a:buClr>
              <a:buSzPts val="4200"/>
              <a:buNone/>
              <a:defRPr sz="4200">
                <a:solidFill>
                  <a:schemeClr val="lt1"/>
                </a:solidFill>
              </a:defRPr>
            </a:lvl2pPr>
            <a:lvl3pPr lvl="2">
              <a:spcBef>
                <a:spcPts val="0"/>
              </a:spcBef>
              <a:buClr>
                <a:schemeClr val="lt1"/>
              </a:buClr>
              <a:buSzPts val="4200"/>
              <a:buNone/>
              <a:defRPr sz="4200">
                <a:solidFill>
                  <a:schemeClr val="lt1"/>
                </a:solidFill>
              </a:defRPr>
            </a:lvl3pPr>
            <a:lvl4pPr lvl="3">
              <a:spcBef>
                <a:spcPts val="0"/>
              </a:spcBef>
              <a:buClr>
                <a:schemeClr val="lt1"/>
              </a:buClr>
              <a:buSzPts val="4200"/>
              <a:buNone/>
              <a:defRPr sz="4200">
                <a:solidFill>
                  <a:schemeClr val="lt1"/>
                </a:solidFill>
              </a:defRPr>
            </a:lvl4pPr>
            <a:lvl5pPr lvl="4">
              <a:spcBef>
                <a:spcPts val="0"/>
              </a:spcBef>
              <a:buClr>
                <a:schemeClr val="lt1"/>
              </a:buClr>
              <a:buSzPts val="4200"/>
              <a:buNone/>
              <a:defRPr sz="4200">
                <a:solidFill>
                  <a:schemeClr val="lt1"/>
                </a:solidFill>
              </a:defRPr>
            </a:lvl5pPr>
            <a:lvl6pPr lvl="5">
              <a:spcBef>
                <a:spcPts val="0"/>
              </a:spcBef>
              <a:buClr>
                <a:schemeClr val="lt1"/>
              </a:buClr>
              <a:buSzPts val="4200"/>
              <a:buNone/>
              <a:defRPr sz="4200">
                <a:solidFill>
                  <a:schemeClr val="lt1"/>
                </a:solidFill>
              </a:defRPr>
            </a:lvl6pPr>
            <a:lvl7pPr lvl="6">
              <a:spcBef>
                <a:spcPts val="0"/>
              </a:spcBef>
              <a:buClr>
                <a:schemeClr val="lt1"/>
              </a:buClr>
              <a:buSzPts val="4200"/>
              <a:buNone/>
              <a:defRPr sz="4200">
                <a:solidFill>
                  <a:schemeClr val="lt1"/>
                </a:solidFill>
              </a:defRPr>
            </a:lvl7pPr>
            <a:lvl8pPr lvl="7">
              <a:spcBef>
                <a:spcPts val="0"/>
              </a:spcBef>
              <a:buClr>
                <a:schemeClr val="lt1"/>
              </a:buClr>
              <a:buSzPts val="4200"/>
              <a:buNone/>
              <a:defRPr sz="4200">
                <a:solidFill>
                  <a:schemeClr val="lt1"/>
                </a:solidFill>
              </a:defRPr>
            </a:lvl8pPr>
            <a:lvl9pPr lvl="8">
              <a:spcBef>
                <a:spcPts val="0"/>
              </a:spcBef>
              <a:buClr>
                <a:schemeClr val="lt1"/>
              </a:buClr>
              <a:buSzPts val="4200"/>
              <a:buNone/>
              <a:defRPr sz="4200">
                <a:solidFill>
                  <a:schemeClr val="lt1"/>
                </a:solidFill>
              </a:defRPr>
            </a:lvl9pPr>
          </a:lstStyle>
          <a:p>
            <a:endParaRPr/>
          </a:p>
        </p:txBody>
      </p:sp>
      <p:sp>
        <p:nvSpPr>
          <p:cNvPr id="17" name="Shape 17"/>
          <p:cNvSpPr txBox="1">
            <a:spLocks noGrp="1"/>
          </p:cNvSpPr>
          <p:nvPr>
            <p:ph type="subTitle" idx="1"/>
          </p:nvPr>
        </p:nvSpPr>
        <p:spPr>
          <a:xfrm>
            <a:off x="598088" y="2715913"/>
            <a:ext cx="8222100" cy="4329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73" name="Shape 73"/>
            <p:cNvSpPr/>
            <p:nvPr/>
          </p:nvSpPr>
          <p:spPr>
            <a:xfrm rot="10800000" flipH="1">
              <a:off x="7113588" y="107"/>
              <a:ext cx="1015200" cy="1015200"/>
            </a:xfrm>
            <a:prstGeom prst="rtTriangle">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wrap="square" lIns="91425" tIns="91425" rIns="91425" bIns="91425" anchor="b" anchorCtr="0"/>
          <a:lstStyle>
            <a:lvl1pPr lvl="0" algn="ctr">
              <a:spcBef>
                <a:spcPts val="0"/>
              </a:spcBef>
              <a:buClr>
                <a:schemeClr val="lt1"/>
              </a:buClr>
              <a:buSzPts val="12000"/>
              <a:buNone/>
              <a:defRPr sz="12000">
                <a:solidFill>
                  <a:schemeClr val="lt1"/>
                </a:solidFill>
              </a:defRPr>
            </a:lvl1pPr>
            <a:lvl2pPr lvl="1" algn="ctr">
              <a:spcBef>
                <a:spcPts val="0"/>
              </a:spcBef>
              <a:buClr>
                <a:schemeClr val="lt1"/>
              </a:buClr>
              <a:buSzPts val="12000"/>
              <a:buNone/>
              <a:defRPr sz="12000">
                <a:solidFill>
                  <a:schemeClr val="lt1"/>
                </a:solidFill>
              </a:defRPr>
            </a:lvl2pPr>
            <a:lvl3pPr lvl="2" algn="ctr">
              <a:spcBef>
                <a:spcPts val="0"/>
              </a:spcBef>
              <a:buClr>
                <a:schemeClr val="lt1"/>
              </a:buClr>
              <a:buSzPts val="12000"/>
              <a:buNone/>
              <a:defRPr sz="12000">
                <a:solidFill>
                  <a:schemeClr val="lt1"/>
                </a:solidFill>
              </a:defRPr>
            </a:lvl3pPr>
            <a:lvl4pPr lvl="3" algn="ctr">
              <a:spcBef>
                <a:spcPts val="0"/>
              </a:spcBef>
              <a:buClr>
                <a:schemeClr val="lt1"/>
              </a:buClr>
              <a:buSzPts val="12000"/>
              <a:buNone/>
              <a:defRPr sz="12000">
                <a:solidFill>
                  <a:schemeClr val="lt1"/>
                </a:solidFill>
              </a:defRPr>
            </a:lvl4pPr>
            <a:lvl5pPr lvl="4" algn="ctr">
              <a:spcBef>
                <a:spcPts val="0"/>
              </a:spcBef>
              <a:buClr>
                <a:schemeClr val="lt1"/>
              </a:buClr>
              <a:buSzPts val="12000"/>
              <a:buNone/>
              <a:defRPr sz="12000">
                <a:solidFill>
                  <a:schemeClr val="lt1"/>
                </a:solidFill>
              </a:defRPr>
            </a:lvl5pPr>
            <a:lvl6pPr lvl="5" algn="ctr">
              <a:spcBef>
                <a:spcPts val="0"/>
              </a:spcBef>
              <a:buClr>
                <a:schemeClr val="lt1"/>
              </a:buClr>
              <a:buSzPts val="12000"/>
              <a:buNone/>
              <a:defRPr sz="12000">
                <a:solidFill>
                  <a:schemeClr val="lt1"/>
                </a:solidFill>
              </a:defRPr>
            </a:lvl6pPr>
            <a:lvl7pPr lvl="6" algn="ctr">
              <a:spcBef>
                <a:spcPts val="0"/>
              </a:spcBef>
              <a:buClr>
                <a:schemeClr val="lt1"/>
              </a:buClr>
              <a:buSzPts val="12000"/>
              <a:buNone/>
              <a:defRPr sz="12000">
                <a:solidFill>
                  <a:schemeClr val="lt1"/>
                </a:solidFill>
              </a:defRPr>
            </a:lvl7pPr>
            <a:lvl8pPr lvl="7" algn="ctr">
              <a:spcBef>
                <a:spcPts val="0"/>
              </a:spcBef>
              <a:buClr>
                <a:schemeClr val="lt1"/>
              </a:buClr>
              <a:buSzPts val="12000"/>
              <a:buNone/>
              <a:defRPr sz="12000">
                <a:solidFill>
                  <a:schemeClr val="lt1"/>
                </a:solidFill>
              </a:defRPr>
            </a:lvl8pPr>
            <a:lvl9pPr lvl="8" algn="ctr">
              <a:spcBef>
                <a:spcPts val="0"/>
              </a:spcBef>
              <a:buClr>
                <a:schemeClr val="lt1"/>
              </a:buClr>
              <a:buSzPts val="12000"/>
              <a:buNone/>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wrap="square" lIns="91425" tIns="91425" rIns="91425" bIns="91425" anchor="t" anchorCtr="0"/>
          <a:lstStyle>
            <a:lvl1pPr lvl="0" algn="ctr">
              <a:spcBef>
                <a:spcPts val="0"/>
              </a:spcBef>
              <a:buClr>
                <a:schemeClr val="lt1"/>
              </a:buClr>
              <a:buSzPts val="1800"/>
              <a:buChar char="●"/>
              <a:defRPr>
                <a:solidFill>
                  <a:schemeClr val="lt1"/>
                </a:solidFill>
              </a:defRPr>
            </a:lvl1pPr>
            <a:lvl2pPr lvl="1" algn="ctr">
              <a:spcBef>
                <a:spcPts val="0"/>
              </a:spcBef>
              <a:buClr>
                <a:schemeClr val="lt1"/>
              </a:buClr>
              <a:buSzPts val="1400"/>
              <a:buChar char="○"/>
              <a:defRPr>
                <a:solidFill>
                  <a:schemeClr val="lt1"/>
                </a:solidFill>
              </a:defRPr>
            </a:lvl2pPr>
            <a:lvl3pPr lvl="2" algn="ctr">
              <a:spcBef>
                <a:spcPts val="0"/>
              </a:spcBef>
              <a:buClr>
                <a:schemeClr val="lt1"/>
              </a:buClr>
              <a:buSzPts val="1400"/>
              <a:buChar char="■"/>
              <a:defRPr>
                <a:solidFill>
                  <a:schemeClr val="lt1"/>
                </a:solidFill>
              </a:defRPr>
            </a:lvl3pPr>
            <a:lvl4pPr lvl="3" algn="ctr">
              <a:spcBef>
                <a:spcPts val="0"/>
              </a:spcBef>
              <a:buClr>
                <a:schemeClr val="lt1"/>
              </a:buClr>
              <a:buSzPts val="1400"/>
              <a:buChar char="●"/>
              <a:defRPr>
                <a:solidFill>
                  <a:schemeClr val="lt1"/>
                </a:solidFill>
              </a:defRPr>
            </a:lvl4pPr>
            <a:lvl5pPr lvl="4" algn="ctr">
              <a:spcBef>
                <a:spcPts val="0"/>
              </a:spcBef>
              <a:buClr>
                <a:schemeClr val="lt1"/>
              </a:buClr>
              <a:buSzPts val="1400"/>
              <a:buChar char="○"/>
              <a:defRPr>
                <a:solidFill>
                  <a:schemeClr val="lt1"/>
                </a:solidFill>
              </a:defRPr>
            </a:lvl5pPr>
            <a:lvl6pPr lvl="5" algn="ctr">
              <a:spcBef>
                <a:spcPts val="0"/>
              </a:spcBef>
              <a:buClr>
                <a:schemeClr val="lt1"/>
              </a:buClr>
              <a:buSzPts val="1400"/>
              <a:buChar char="■"/>
              <a:defRPr>
                <a:solidFill>
                  <a:schemeClr val="lt1"/>
                </a:solidFill>
              </a:defRPr>
            </a:lvl6pPr>
            <a:lvl7pPr lvl="6" algn="ctr">
              <a:spcBef>
                <a:spcPts val="0"/>
              </a:spcBef>
              <a:buClr>
                <a:schemeClr val="lt1"/>
              </a:buClr>
              <a:buSzPts val="1400"/>
              <a:buChar char="●"/>
              <a:defRPr>
                <a:solidFill>
                  <a:schemeClr val="lt1"/>
                </a:solidFill>
              </a:defRPr>
            </a:lvl7pPr>
            <a:lvl8pPr lvl="7" algn="ctr">
              <a:spcBef>
                <a:spcPts val="0"/>
              </a:spcBef>
              <a:buClr>
                <a:schemeClr val="lt1"/>
              </a:buClr>
              <a:buSzPts val="1400"/>
              <a:buChar char="○"/>
              <a:defRPr>
                <a:solidFill>
                  <a:schemeClr val="lt1"/>
                </a:solidFill>
              </a:defRPr>
            </a:lvl8pPr>
            <a:lvl9pPr lvl="8" algn="ctr">
              <a:spcBef>
                <a:spcPts val="0"/>
              </a:spcBef>
              <a:buClr>
                <a:schemeClr val="lt1"/>
              </a:buClr>
              <a:buSzPts val="1400"/>
              <a:buChar cha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23" name="Shape 23"/>
            <p:cNvSpPr/>
            <p:nvPr/>
          </p:nvSpPr>
          <p:spPr>
            <a:xfrm rot="10800000" flipH="1">
              <a:off x="7113588" y="107"/>
              <a:ext cx="1015200" cy="1015200"/>
            </a:xfrm>
            <a:prstGeom prst="rtTriangle">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wrap="square" lIns="91425" tIns="91425" rIns="91425" bIns="91425" anchor="ctr" anchorCtr="0"/>
          <a:lstStyle>
            <a:lvl1pPr lvl="0">
              <a:spcBef>
                <a:spcPts val="0"/>
              </a:spcBef>
              <a:buClr>
                <a:schemeClr val="lt1"/>
              </a:buClr>
              <a:buSzPts val="4200"/>
              <a:buNone/>
              <a:defRPr sz="4200">
                <a:solidFill>
                  <a:schemeClr val="lt1"/>
                </a:solidFill>
              </a:defRPr>
            </a:lvl1pPr>
            <a:lvl2pPr lvl="1">
              <a:spcBef>
                <a:spcPts val="0"/>
              </a:spcBef>
              <a:buClr>
                <a:schemeClr val="lt1"/>
              </a:buClr>
              <a:buSzPts val="4200"/>
              <a:buNone/>
              <a:defRPr sz="4200">
                <a:solidFill>
                  <a:schemeClr val="lt1"/>
                </a:solidFill>
              </a:defRPr>
            </a:lvl2pPr>
            <a:lvl3pPr lvl="2">
              <a:spcBef>
                <a:spcPts val="0"/>
              </a:spcBef>
              <a:buClr>
                <a:schemeClr val="lt1"/>
              </a:buClr>
              <a:buSzPts val="4200"/>
              <a:buNone/>
              <a:defRPr sz="4200">
                <a:solidFill>
                  <a:schemeClr val="lt1"/>
                </a:solidFill>
              </a:defRPr>
            </a:lvl3pPr>
            <a:lvl4pPr lvl="3">
              <a:spcBef>
                <a:spcPts val="0"/>
              </a:spcBef>
              <a:buClr>
                <a:schemeClr val="lt1"/>
              </a:buClr>
              <a:buSzPts val="4200"/>
              <a:buNone/>
              <a:defRPr sz="4200">
                <a:solidFill>
                  <a:schemeClr val="lt1"/>
                </a:solidFill>
              </a:defRPr>
            </a:lvl4pPr>
            <a:lvl5pPr lvl="4">
              <a:spcBef>
                <a:spcPts val="0"/>
              </a:spcBef>
              <a:buClr>
                <a:schemeClr val="lt1"/>
              </a:buClr>
              <a:buSzPts val="4200"/>
              <a:buNone/>
              <a:defRPr sz="4200">
                <a:solidFill>
                  <a:schemeClr val="lt1"/>
                </a:solidFill>
              </a:defRPr>
            </a:lvl5pPr>
            <a:lvl6pPr lvl="5">
              <a:spcBef>
                <a:spcPts val="0"/>
              </a:spcBef>
              <a:buClr>
                <a:schemeClr val="lt1"/>
              </a:buClr>
              <a:buSzPts val="4200"/>
              <a:buNone/>
              <a:defRPr sz="4200">
                <a:solidFill>
                  <a:schemeClr val="lt1"/>
                </a:solidFill>
              </a:defRPr>
            </a:lvl6pPr>
            <a:lvl7pPr lvl="6">
              <a:spcBef>
                <a:spcPts val="0"/>
              </a:spcBef>
              <a:buClr>
                <a:schemeClr val="lt1"/>
              </a:buClr>
              <a:buSzPts val="4200"/>
              <a:buNone/>
              <a:defRPr sz="4200">
                <a:solidFill>
                  <a:schemeClr val="lt1"/>
                </a:solidFill>
              </a:defRPr>
            </a:lvl7pPr>
            <a:lvl8pPr lvl="7">
              <a:spcBef>
                <a:spcPts val="0"/>
              </a:spcBef>
              <a:buClr>
                <a:schemeClr val="lt1"/>
              </a:buClr>
              <a:buSzPts val="4200"/>
              <a:buNone/>
              <a:defRPr sz="4200">
                <a:solidFill>
                  <a:schemeClr val="lt1"/>
                </a:solidFill>
              </a:defRPr>
            </a:lvl8pPr>
            <a:lvl9pPr lvl="8">
              <a:spcBef>
                <a:spcPts val="0"/>
              </a:spcBef>
              <a:buClr>
                <a:schemeClr val="lt1"/>
              </a:buClr>
              <a:buSzPts val="4200"/>
              <a:buNone/>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wrap="square" lIns="91425" tIns="91425" rIns="91425" bIns="91425" anchor="ctr" anchorCtr="0">
              <a:noAutofit/>
            </a:bodyPr>
            <a:lstStyle/>
            <a:p>
              <a:pPr marL="0" lvl="0" indent="0">
                <a:spcBef>
                  <a:spcPts val="0"/>
                </a:spcBef>
                <a:buNone/>
              </a:pP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wrap="square" lIns="91425" tIns="91425" rIns="91425" bIns="91425" anchor="ctr" anchorCtr="0">
              <a:noAutofit/>
            </a:bodyPr>
            <a:lstStyle/>
            <a:p>
              <a:pPr marL="0" lvl="0" indent="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wrap="square" lIns="91425" tIns="91425" rIns="91425" bIns="91425" anchor="ctr" anchorCtr="0">
              <a:noAutofit/>
            </a:bodyPr>
            <a:lstStyle/>
            <a:p>
              <a:pPr marL="0" lvl="0" indent="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wrap="square" lIns="91425" tIns="91425" rIns="91425" bIns="91425" anchor="ctr" anchorCtr="0">
              <a:noAutofit/>
            </a:bodyPr>
            <a:lstStyle/>
            <a:p>
              <a:pPr marL="0" lvl="0" indent="0">
                <a:spcBef>
                  <a:spcPts val="0"/>
                </a:spcBef>
                <a:buNone/>
              </a:pPr>
              <a:endParaRPr/>
            </a:p>
          </p:txBody>
        </p:sp>
        <p:sp>
          <p:nvSpPr>
            <p:cNvPr id="54" name="Shape 54"/>
            <p:cNvSpPr/>
            <p:nvPr/>
          </p:nvSpPr>
          <p:spPr>
            <a:xfrm rot="10800000" flipH="1">
              <a:off x="7113588" y="107"/>
              <a:ext cx="1015200" cy="10152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wrap="square" lIns="91425" tIns="91425" rIns="91425" bIns="91425" anchor="ctr" anchorCtr="0">
              <a:noAutofit/>
            </a:bodyPr>
            <a:lstStyle/>
            <a:p>
              <a:pPr marL="0" lvl="0" indent="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wrap="square" lIns="91425" tIns="91425" rIns="91425" bIns="91425" anchor="ctr" anchorCtr="0">
              <a:noAutofit/>
            </a:bodyPr>
            <a:lstStyle/>
            <a:p>
              <a:pPr marL="0" lvl="0" indent="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wrap="square" lIns="91425" tIns="91425" rIns="91425" bIns="91425" anchor="t" anchorCtr="0"/>
          <a:lstStyle>
            <a:lvl1pPr lvl="0">
              <a:spcBef>
                <a:spcPts val="0"/>
              </a:spcBef>
              <a:buClr>
                <a:schemeClr val="dk1"/>
              </a:buClr>
              <a:buSzPts val="3000"/>
              <a:buFont typeface="Roboto"/>
              <a:buNone/>
              <a:defRPr sz="3000">
                <a:solidFill>
                  <a:schemeClr val="dk1"/>
                </a:solidFill>
                <a:latin typeface="Roboto"/>
                <a:ea typeface="Roboto"/>
                <a:cs typeface="Roboto"/>
                <a:sym typeface="Roboto"/>
              </a:defRPr>
            </a:lvl1pPr>
            <a:lvl2pPr lvl="1">
              <a:spcBef>
                <a:spcPts val="0"/>
              </a:spcBef>
              <a:buClr>
                <a:schemeClr val="dk1"/>
              </a:buClr>
              <a:buSzPts val="3000"/>
              <a:buFont typeface="Roboto"/>
              <a:buNone/>
              <a:defRPr sz="3000">
                <a:solidFill>
                  <a:schemeClr val="dk1"/>
                </a:solidFill>
                <a:latin typeface="Roboto"/>
                <a:ea typeface="Roboto"/>
                <a:cs typeface="Roboto"/>
                <a:sym typeface="Roboto"/>
              </a:defRPr>
            </a:lvl2pPr>
            <a:lvl3pPr lvl="2">
              <a:spcBef>
                <a:spcPts val="0"/>
              </a:spcBef>
              <a:buClr>
                <a:schemeClr val="dk1"/>
              </a:buClr>
              <a:buSzPts val="3000"/>
              <a:buFont typeface="Roboto"/>
              <a:buNone/>
              <a:defRPr sz="3000">
                <a:solidFill>
                  <a:schemeClr val="dk1"/>
                </a:solidFill>
                <a:latin typeface="Roboto"/>
                <a:ea typeface="Roboto"/>
                <a:cs typeface="Roboto"/>
                <a:sym typeface="Roboto"/>
              </a:defRPr>
            </a:lvl3pPr>
            <a:lvl4pPr lvl="3">
              <a:spcBef>
                <a:spcPts val="0"/>
              </a:spcBef>
              <a:buClr>
                <a:schemeClr val="dk1"/>
              </a:buClr>
              <a:buSzPts val="3000"/>
              <a:buFont typeface="Roboto"/>
              <a:buNone/>
              <a:defRPr sz="3000">
                <a:solidFill>
                  <a:schemeClr val="dk1"/>
                </a:solidFill>
                <a:latin typeface="Roboto"/>
                <a:ea typeface="Roboto"/>
                <a:cs typeface="Roboto"/>
                <a:sym typeface="Roboto"/>
              </a:defRPr>
            </a:lvl4pPr>
            <a:lvl5pPr lvl="4">
              <a:spcBef>
                <a:spcPts val="0"/>
              </a:spcBef>
              <a:buClr>
                <a:schemeClr val="dk1"/>
              </a:buClr>
              <a:buSzPts val="3000"/>
              <a:buFont typeface="Roboto"/>
              <a:buNone/>
              <a:defRPr sz="3000">
                <a:solidFill>
                  <a:schemeClr val="dk1"/>
                </a:solidFill>
                <a:latin typeface="Roboto"/>
                <a:ea typeface="Roboto"/>
                <a:cs typeface="Roboto"/>
                <a:sym typeface="Roboto"/>
              </a:defRPr>
            </a:lvl5pPr>
            <a:lvl6pPr lvl="5">
              <a:spcBef>
                <a:spcPts val="0"/>
              </a:spcBef>
              <a:buClr>
                <a:schemeClr val="dk1"/>
              </a:buClr>
              <a:buSzPts val="3000"/>
              <a:buFont typeface="Roboto"/>
              <a:buNone/>
              <a:defRPr sz="3000">
                <a:solidFill>
                  <a:schemeClr val="dk1"/>
                </a:solidFill>
                <a:latin typeface="Roboto"/>
                <a:ea typeface="Roboto"/>
                <a:cs typeface="Roboto"/>
                <a:sym typeface="Roboto"/>
              </a:defRPr>
            </a:lvl6pPr>
            <a:lvl7pPr lvl="6">
              <a:spcBef>
                <a:spcPts val="0"/>
              </a:spcBef>
              <a:buClr>
                <a:schemeClr val="dk1"/>
              </a:buClr>
              <a:buSzPts val="3000"/>
              <a:buFont typeface="Roboto"/>
              <a:buNone/>
              <a:defRPr sz="3000">
                <a:solidFill>
                  <a:schemeClr val="dk1"/>
                </a:solidFill>
                <a:latin typeface="Roboto"/>
                <a:ea typeface="Roboto"/>
                <a:cs typeface="Roboto"/>
                <a:sym typeface="Roboto"/>
              </a:defRPr>
            </a:lvl7pPr>
            <a:lvl8pPr lvl="7">
              <a:spcBef>
                <a:spcPts val="0"/>
              </a:spcBef>
              <a:buClr>
                <a:schemeClr val="dk1"/>
              </a:buClr>
              <a:buSzPts val="3000"/>
              <a:buFont typeface="Roboto"/>
              <a:buNone/>
              <a:defRPr sz="3000">
                <a:solidFill>
                  <a:schemeClr val="dk1"/>
                </a:solidFill>
                <a:latin typeface="Roboto"/>
                <a:ea typeface="Roboto"/>
                <a:cs typeface="Roboto"/>
                <a:sym typeface="Roboto"/>
              </a:defRPr>
            </a:lvl8pPr>
            <a:lvl9pPr lvl="8">
              <a:spcBef>
                <a:spcPts val="0"/>
              </a:spcBef>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0B3KLaGg3p9FIcE1MT1VzdHZiS0k/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0B3KLaGg3p9FIcE1MT1VzdHZiS0k/view?usp=sharin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bms.johnston.k12.nc.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North_Carolin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en.wikipedia.org/wiki/Interstate_40_in_North_Carolina" TargetMode="External"/><Relationship Id="rId4" Type="http://schemas.openxmlformats.org/officeDocument/2006/relationships/hyperlink" Target="https://en.wikipedia.org/wiki/Interstate_95_in_North_Carolin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wrap="square" lIns="91425" tIns="91425" rIns="91425" bIns="91425" anchor="b" anchorCtr="0">
            <a:noAutofit/>
          </a:bodyPr>
          <a:lstStyle/>
          <a:p>
            <a:pPr marL="0" lvl="0" indent="0">
              <a:spcBef>
                <a:spcPts val="0"/>
              </a:spcBef>
              <a:buNone/>
            </a:pPr>
            <a:r>
              <a:rPr lang="en"/>
              <a:t>School Based Budget Project</a:t>
            </a:r>
          </a:p>
          <a:p>
            <a:pPr marL="0" lvl="0" indent="0">
              <a:spcBef>
                <a:spcPts val="0"/>
              </a:spcBef>
              <a:buNone/>
            </a:pPr>
            <a:r>
              <a:rPr lang="en" sz="3000"/>
              <a:t>Benson Middle School</a:t>
            </a:r>
          </a:p>
        </p:txBody>
      </p:sp>
      <p:sp>
        <p:nvSpPr>
          <p:cNvPr id="86" name="Shape 86"/>
          <p:cNvSpPr txBox="1">
            <a:spLocks noGrp="1"/>
          </p:cNvSpPr>
          <p:nvPr>
            <p:ph type="subTitle" idx="1"/>
          </p:nvPr>
        </p:nvSpPr>
        <p:spPr>
          <a:xfrm>
            <a:off x="598100" y="2715955"/>
            <a:ext cx="8222100" cy="1520700"/>
          </a:xfrm>
          <a:prstGeom prst="rect">
            <a:avLst/>
          </a:prstGeom>
        </p:spPr>
        <p:txBody>
          <a:bodyPr wrap="square" lIns="91425" tIns="91425" rIns="91425" bIns="91425" anchor="t" anchorCtr="0">
            <a:noAutofit/>
          </a:bodyPr>
          <a:lstStyle/>
          <a:p>
            <a:pPr marL="0" lvl="0" indent="0">
              <a:spcBef>
                <a:spcPts val="0"/>
              </a:spcBef>
              <a:buNone/>
            </a:pPr>
            <a:r>
              <a:rPr lang="en"/>
              <a:t>Anonymous</a:t>
            </a:r>
          </a:p>
          <a:p>
            <a:pPr marL="0" lvl="0" indent="0">
              <a:spcBef>
                <a:spcPts val="0"/>
              </a:spcBef>
              <a:buNone/>
            </a:pPr>
            <a:endParaRPr/>
          </a:p>
          <a:p>
            <a:pPr marL="0" lvl="0" indent="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68850" y="12425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b="1"/>
              <a:t>T.W.C. Results 2014 &amp; 2016</a:t>
            </a:r>
          </a:p>
        </p:txBody>
      </p:sp>
      <p:pic>
        <p:nvPicPr>
          <p:cNvPr id="155" name="Shape 155"/>
          <p:cNvPicPr preferRelativeResize="0"/>
          <p:nvPr/>
        </p:nvPicPr>
        <p:blipFill>
          <a:blip r:embed="rId3">
            <a:alphaModFix/>
          </a:blip>
          <a:stretch>
            <a:fillRect/>
          </a:stretch>
        </p:blipFill>
        <p:spPr>
          <a:xfrm>
            <a:off x="128600" y="891550"/>
            <a:ext cx="8801099" cy="3677325"/>
          </a:xfrm>
          <a:prstGeom prst="rect">
            <a:avLst/>
          </a:prstGeom>
          <a:noFill/>
          <a:ln>
            <a:noFill/>
          </a:ln>
        </p:spPr>
      </p:pic>
      <p:sp>
        <p:nvSpPr>
          <p:cNvPr id="156" name="Shape 156"/>
          <p:cNvSpPr txBox="1"/>
          <p:nvPr/>
        </p:nvSpPr>
        <p:spPr>
          <a:xfrm>
            <a:off x="7355200" y="791525"/>
            <a:ext cx="1574400" cy="331500"/>
          </a:xfrm>
          <a:prstGeom prst="rect">
            <a:avLst/>
          </a:prstGeom>
          <a:noFill/>
          <a:ln>
            <a:noFill/>
          </a:ln>
        </p:spPr>
        <p:txBody>
          <a:bodyPr wrap="square" lIns="91425" tIns="91425" rIns="91425" bIns="91425" anchor="t" anchorCtr="0">
            <a:noAutofit/>
          </a:bodyPr>
          <a:lstStyle/>
          <a:p>
            <a:pPr marL="0" lvl="0" indent="0">
              <a:spcBef>
                <a:spcPts val="0"/>
              </a:spcBef>
              <a:buNone/>
            </a:pPr>
            <a:r>
              <a:rPr lang="en"/>
              <a:t>2016        2014</a:t>
            </a:r>
          </a:p>
        </p:txBody>
      </p:sp>
      <p:sp>
        <p:nvSpPr>
          <p:cNvPr id="157" name="Shape 157"/>
          <p:cNvSpPr txBox="1"/>
          <p:nvPr/>
        </p:nvSpPr>
        <p:spPr>
          <a:xfrm>
            <a:off x="0" y="4909700"/>
            <a:ext cx="9144000" cy="233700"/>
          </a:xfrm>
          <a:prstGeom prst="rect">
            <a:avLst/>
          </a:prstGeom>
          <a:solidFill>
            <a:srgbClr val="0B0080"/>
          </a:solidFill>
          <a:ln>
            <a:noFill/>
          </a:ln>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t>Recent Testing Data-Reading</a:t>
            </a:r>
          </a:p>
        </p:txBody>
      </p:sp>
      <p:sp>
        <p:nvSpPr>
          <p:cNvPr id="163" name="Shape 163"/>
          <p:cNvSpPr txBox="1">
            <a:spLocks noGrp="1"/>
          </p:cNvSpPr>
          <p:nvPr>
            <p:ph type="body" idx="1"/>
          </p:nvPr>
        </p:nvSpPr>
        <p:spPr>
          <a:xfrm>
            <a:off x="311700" y="1229975"/>
            <a:ext cx="3999900" cy="3339000"/>
          </a:xfrm>
          <a:prstGeom prst="rect">
            <a:avLst/>
          </a:prstGeom>
        </p:spPr>
        <p:txBody>
          <a:bodyPr wrap="square" lIns="91425" tIns="91425" rIns="91425" bIns="91425" anchor="t" anchorCtr="0">
            <a:noAutofit/>
          </a:bodyPr>
          <a:lstStyle/>
          <a:p>
            <a:pPr marL="0" lvl="0" indent="0">
              <a:spcBef>
                <a:spcPts val="0"/>
              </a:spcBef>
              <a:buNone/>
            </a:pPr>
            <a:endParaRPr/>
          </a:p>
        </p:txBody>
      </p:sp>
      <p:pic>
        <p:nvPicPr>
          <p:cNvPr id="164" name="Shape 164">
            <a:hlinkClick r:id="rId3"/>
          </p:cNvPr>
          <p:cNvPicPr preferRelativeResize="0"/>
          <p:nvPr/>
        </p:nvPicPr>
        <p:blipFill>
          <a:blip r:embed="rId4">
            <a:alphaModFix/>
          </a:blip>
          <a:stretch>
            <a:fillRect/>
          </a:stretch>
        </p:blipFill>
        <p:spPr>
          <a:xfrm>
            <a:off x="186225" y="1229875"/>
            <a:ext cx="8646074" cy="3280000"/>
          </a:xfrm>
          <a:prstGeom prst="rect">
            <a:avLst/>
          </a:prstGeom>
          <a:noFill/>
          <a:ln>
            <a:noFill/>
          </a:ln>
        </p:spPr>
      </p:pic>
      <p:sp>
        <p:nvSpPr>
          <p:cNvPr id="165" name="Shape 165"/>
          <p:cNvSpPr txBox="1">
            <a:spLocks noGrp="1"/>
          </p:cNvSpPr>
          <p:nvPr>
            <p:ph type="body" idx="2"/>
          </p:nvPr>
        </p:nvSpPr>
        <p:spPr>
          <a:xfrm>
            <a:off x="4832400" y="1229975"/>
            <a:ext cx="3999900" cy="33390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66" name="Shape 166"/>
          <p:cNvSpPr txBox="1"/>
          <p:nvPr/>
        </p:nvSpPr>
        <p:spPr>
          <a:xfrm>
            <a:off x="0" y="4831775"/>
            <a:ext cx="9144000" cy="311700"/>
          </a:xfrm>
          <a:prstGeom prst="rect">
            <a:avLst/>
          </a:prstGeom>
          <a:solidFill>
            <a:srgbClr val="0B0080"/>
          </a:solidFill>
          <a:ln>
            <a:noFill/>
          </a:ln>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t>Recent Testing Data-Math</a:t>
            </a:r>
          </a:p>
        </p:txBody>
      </p:sp>
      <p:pic>
        <p:nvPicPr>
          <p:cNvPr id="172" name="Shape 172">
            <a:hlinkClick r:id="rId3"/>
          </p:cNvPr>
          <p:cNvPicPr preferRelativeResize="0"/>
          <p:nvPr/>
        </p:nvPicPr>
        <p:blipFill>
          <a:blip r:embed="rId4">
            <a:alphaModFix/>
          </a:blip>
          <a:stretch>
            <a:fillRect/>
          </a:stretch>
        </p:blipFill>
        <p:spPr>
          <a:xfrm>
            <a:off x="311700" y="1156875"/>
            <a:ext cx="8520600" cy="3412000"/>
          </a:xfrm>
          <a:prstGeom prst="rect">
            <a:avLst/>
          </a:prstGeom>
          <a:noFill/>
          <a:ln>
            <a:noFill/>
          </a:ln>
        </p:spPr>
      </p:pic>
      <p:sp>
        <p:nvSpPr>
          <p:cNvPr id="173" name="Shape 173"/>
          <p:cNvSpPr txBox="1"/>
          <p:nvPr/>
        </p:nvSpPr>
        <p:spPr>
          <a:xfrm>
            <a:off x="-125" y="4883725"/>
            <a:ext cx="9144000" cy="259800"/>
          </a:xfrm>
          <a:prstGeom prst="rect">
            <a:avLst/>
          </a:prstGeom>
          <a:solidFill>
            <a:srgbClr val="0B0080"/>
          </a:solidFill>
          <a:ln>
            <a:noFill/>
          </a:ln>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202175"/>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b="1">
                <a:solidFill>
                  <a:srgbClr val="0B0080"/>
                </a:solidFill>
              </a:rPr>
              <a:t>Recent Testing Data-Science</a:t>
            </a:r>
          </a:p>
        </p:txBody>
      </p:sp>
      <p:pic>
        <p:nvPicPr>
          <p:cNvPr id="179" name="Shape 179"/>
          <p:cNvPicPr preferRelativeResize="0"/>
          <p:nvPr/>
        </p:nvPicPr>
        <p:blipFill>
          <a:blip r:embed="rId3">
            <a:alphaModFix/>
          </a:blip>
          <a:stretch>
            <a:fillRect/>
          </a:stretch>
        </p:blipFill>
        <p:spPr>
          <a:xfrm>
            <a:off x="581888" y="1384525"/>
            <a:ext cx="7980225" cy="3029700"/>
          </a:xfrm>
          <a:prstGeom prst="rect">
            <a:avLst/>
          </a:prstGeom>
          <a:noFill/>
          <a:ln>
            <a:noFill/>
          </a:ln>
        </p:spPr>
      </p:pic>
      <p:sp>
        <p:nvSpPr>
          <p:cNvPr id="180" name="Shape 180"/>
          <p:cNvSpPr txBox="1"/>
          <p:nvPr/>
        </p:nvSpPr>
        <p:spPr>
          <a:xfrm>
            <a:off x="0" y="4909700"/>
            <a:ext cx="9156900" cy="233700"/>
          </a:xfrm>
          <a:prstGeom prst="rect">
            <a:avLst/>
          </a:prstGeom>
          <a:solidFill>
            <a:srgbClr val="0B0080"/>
          </a:solidFill>
          <a:ln>
            <a:noFill/>
          </a:ln>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solidFill>
                  <a:srgbClr val="0B0080"/>
                </a:solidFill>
              </a:rPr>
              <a:t>Budgetary Highlights</a:t>
            </a:r>
          </a:p>
        </p:txBody>
      </p:sp>
      <p:sp>
        <p:nvSpPr>
          <p:cNvPr id="186" name="Shape 186"/>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marL="0" lvl="0" indent="0">
              <a:spcBef>
                <a:spcPts val="0"/>
              </a:spcBef>
              <a:buNone/>
            </a:pPr>
            <a:r>
              <a:rPr lang="en" b="1"/>
              <a:t>-069:</a:t>
            </a:r>
            <a:r>
              <a:rPr lang="en"/>
              <a:t> $16, 283.78 (State)					</a:t>
            </a:r>
            <a:r>
              <a:rPr lang="en" b="1"/>
              <a:t>-055: </a:t>
            </a:r>
            <a:r>
              <a:rPr lang="en"/>
              <a:t>$5,931 (State) </a:t>
            </a:r>
          </a:p>
          <a:p>
            <a:pPr marL="0" lvl="0" indent="0">
              <a:spcBef>
                <a:spcPts val="0"/>
              </a:spcBef>
              <a:buNone/>
            </a:pPr>
            <a:r>
              <a:rPr lang="en" b="1"/>
              <a:t>-024:</a:t>
            </a:r>
            <a:r>
              <a:rPr lang="en"/>
              <a:t> $3,663.70 (State)					</a:t>
            </a:r>
            <a:r>
              <a:rPr lang="en" b="1"/>
              <a:t>-061:</a:t>
            </a:r>
            <a:r>
              <a:rPr lang="en"/>
              <a:t> $22,141.70 (State &amp; Local)</a:t>
            </a:r>
          </a:p>
          <a:p>
            <a:pPr marL="0" lvl="0" indent="0">
              <a:spcBef>
                <a:spcPts val="0"/>
              </a:spcBef>
              <a:buNone/>
            </a:pPr>
            <a:r>
              <a:rPr lang="en" b="1"/>
              <a:t>-Title I: </a:t>
            </a:r>
            <a:r>
              <a:rPr lang="en"/>
              <a:t>$189,630 (Federal)					</a:t>
            </a:r>
            <a:r>
              <a:rPr lang="en" b="1"/>
              <a:t>-801: </a:t>
            </a:r>
            <a:r>
              <a:rPr lang="en"/>
              <a:t>$3,311 (State)</a:t>
            </a:r>
          </a:p>
          <a:p>
            <a:pPr marL="0" lvl="0" indent="0">
              <a:spcBef>
                <a:spcPts val="0"/>
              </a:spcBef>
              <a:buNone/>
            </a:pPr>
            <a:r>
              <a:rPr lang="en" b="1"/>
              <a:t>-001:</a:t>
            </a:r>
            <a:r>
              <a:rPr lang="en"/>
              <a:t> $1,325: (State)</a:t>
            </a:r>
          </a:p>
          <a:p>
            <a:pPr marL="0" lvl="0" indent="0">
              <a:spcBef>
                <a:spcPts val="0"/>
              </a:spcBef>
              <a:buNone/>
            </a:pPr>
            <a:r>
              <a:rPr lang="en" b="1"/>
              <a:t>-031: </a:t>
            </a:r>
            <a:r>
              <a:rPr lang="en"/>
              <a:t>$7,463 (State) </a:t>
            </a:r>
          </a:p>
          <a:p>
            <a:pPr marL="0" lvl="0" indent="0">
              <a:spcBef>
                <a:spcPts val="0"/>
              </a:spcBef>
              <a:buNone/>
            </a:pPr>
            <a:r>
              <a:rPr lang="en" b="1"/>
              <a:t>-Total Funds:</a:t>
            </a:r>
            <a:r>
              <a:rPr lang="en"/>
              <a:t> $249,749.18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t>Three Largest Expenditures</a:t>
            </a:r>
          </a:p>
        </p:txBody>
      </p:sp>
      <p:sp>
        <p:nvSpPr>
          <p:cNvPr id="192" name="Shape 192"/>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marL="0" lvl="0" indent="0">
              <a:spcBef>
                <a:spcPts val="0"/>
              </a:spcBef>
              <a:buNone/>
            </a:pPr>
            <a:r>
              <a:rPr lang="en"/>
              <a:t>-Instructional supplies- $20,000</a:t>
            </a:r>
          </a:p>
          <a:p>
            <a:pPr marL="0" lvl="0" indent="0">
              <a:spcBef>
                <a:spcPts val="0"/>
              </a:spcBef>
              <a:buNone/>
            </a:pPr>
            <a:r>
              <a:rPr lang="en"/>
              <a:t>-Fountas and Pinnell monitoring-$10,000</a:t>
            </a:r>
          </a:p>
          <a:p>
            <a:pPr marL="0" lvl="0" indent="0">
              <a:spcBef>
                <a:spcPts val="0"/>
              </a:spcBef>
              <a:buNone/>
            </a:pPr>
            <a:r>
              <a:rPr lang="en"/>
              <a:t>-People (reduction of class sizes, tutors-$83,500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t>Three Smallest Expenditures</a:t>
            </a:r>
          </a:p>
        </p:txBody>
      </p:sp>
      <p:sp>
        <p:nvSpPr>
          <p:cNvPr id="198" name="Shape 198"/>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marL="0" lvl="0" indent="0">
              <a:spcBef>
                <a:spcPts val="0"/>
              </a:spcBef>
              <a:buNone/>
            </a:pPr>
            <a:r>
              <a:rPr lang="en"/>
              <a:t>-Problem Based Learning Lessons-$200</a:t>
            </a:r>
          </a:p>
          <a:p>
            <a:pPr marL="0" lvl="0" indent="0">
              <a:spcBef>
                <a:spcPts val="0"/>
              </a:spcBef>
              <a:buNone/>
            </a:pPr>
            <a:r>
              <a:rPr lang="en"/>
              <a:t>-Middle Years Publication-$338</a:t>
            </a:r>
          </a:p>
          <a:p>
            <a:pPr marL="0" lvl="0" indent="0">
              <a:spcBef>
                <a:spcPts val="0"/>
              </a:spcBef>
              <a:buNone/>
            </a:pPr>
            <a:r>
              <a:rPr lang="en"/>
              <a:t>-Phantom Pride Incentive House Competition-$500</a:t>
            </a:r>
          </a:p>
          <a:p>
            <a:pPr marL="0" lvl="0" indent="0">
              <a:spcBef>
                <a:spcPts val="0"/>
              </a:spcBef>
              <a:buNone/>
            </a:pPr>
            <a:r>
              <a:rPr lang="en"/>
              <a:t>-Ruby Payne Poverty Training-$1,000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t>Concerns</a:t>
            </a:r>
          </a:p>
        </p:txBody>
      </p:sp>
      <p:sp>
        <p:nvSpPr>
          <p:cNvPr id="204" name="Shape 204"/>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marL="0" lvl="0" indent="0">
              <a:spcBef>
                <a:spcPts val="0"/>
              </a:spcBef>
              <a:buNone/>
            </a:pPr>
            <a:r>
              <a:rPr lang="en" sz="1400"/>
              <a:t>During 2015-2016 school year there were approximately 1,757 referrals written in regards to discipline.</a:t>
            </a:r>
          </a:p>
          <a:p>
            <a:pPr marL="457200" lvl="0" indent="-317500" rtl="0">
              <a:spcBef>
                <a:spcPts val="0"/>
              </a:spcBef>
              <a:spcAft>
                <a:spcPts val="0"/>
              </a:spcAft>
              <a:buSzPts val="1400"/>
              <a:buChar char="●"/>
            </a:pPr>
            <a:r>
              <a:rPr lang="en" sz="1400"/>
              <a:t>1,000 referrals resulted in ISS</a:t>
            </a:r>
          </a:p>
          <a:p>
            <a:pPr marL="457200" lvl="0" indent="-317500" rtl="0">
              <a:spcBef>
                <a:spcPts val="0"/>
              </a:spcBef>
              <a:spcAft>
                <a:spcPts val="0"/>
              </a:spcAft>
              <a:buSzPts val="1400"/>
              <a:buChar char="●"/>
            </a:pPr>
            <a:r>
              <a:rPr lang="en" sz="1400"/>
              <a:t>600 referrals resulted in period by period detention</a:t>
            </a:r>
          </a:p>
          <a:p>
            <a:pPr marL="457200" lvl="0" indent="-317500" rtl="0">
              <a:spcBef>
                <a:spcPts val="0"/>
              </a:spcBef>
              <a:spcAft>
                <a:spcPts val="0"/>
              </a:spcAft>
              <a:buSzPts val="1400"/>
              <a:buChar char="●"/>
            </a:pPr>
            <a:r>
              <a:rPr lang="en" sz="1400"/>
              <a:t>150 referrals resulted in out of school suspensions</a:t>
            </a:r>
          </a:p>
          <a:p>
            <a:pPr marL="457200" lvl="0" indent="-317500" rtl="0">
              <a:spcBef>
                <a:spcPts val="0"/>
              </a:spcBef>
              <a:buSzPts val="1400"/>
              <a:buChar char="●"/>
            </a:pPr>
            <a:r>
              <a:rPr lang="en" sz="1400"/>
              <a:t>7 referrals resulted in long term suspensions</a:t>
            </a:r>
          </a:p>
          <a:p>
            <a:pPr marL="0" lvl="0" indent="0">
              <a:spcBef>
                <a:spcPts val="0"/>
              </a:spcBef>
              <a:buNone/>
            </a:pPr>
            <a:r>
              <a:rPr lang="en" sz="1400"/>
              <a:t>The SIP shows there is heavy focus on Reading, however, there is limited funding put towards Math Intervention. There are no funds that go towards Math monitoring.</a:t>
            </a:r>
          </a:p>
          <a:p>
            <a:pPr marL="0" lvl="0" indent="0">
              <a:spcBef>
                <a:spcPts val="0"/>
              </a:spcBef>
              <a:buNone/>
            </a:pPr>
            <a:r>
              <a:rPr lang="en" sz="1400"/>
              <a:t>Fifth grade in the same building as early adolescents. </a:t>
            </a:r>
          </a:p>
          <a:p>
            <a:pPr marL="0" lvl="0" indent="0">
              <a:spcBef>
                <a:spcPts val="0"/>
              </a:spcBef>
              <a:buNone/>
            </a:pPr>
            <a:r>
              <a:rPr lang="en" sz="1400"/>
              <a:t>Parent and community involvement/engagement</a:t>
            </a:r>
          </a:p>
          <a:p>
            <a:pPr marL="0" lvl="0" indent="0" rtl="0">
              <a:spcBef>
                <a:spcPts val="0"/>
              </a:spcBef>
              <a:buNone/>
            </a:pPr>
            <a:endParaRPr sz="1400"/>
          </a:p>
          <a:p>
            <a:pPr marL="0" lvl="0" indent="0">
              <a:spcBef>
                <a:spcPts val="0"/>
              </a:spcBef>
              <a:buNone/>
            </a:pP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t>Recommendations</a:t>
            </a:r>
          </a:p>
        </p:txBody>
      </p:sp>
      <p:sp>
        <p:nvSpPr>
          <p:cNvPr id="210" name="Shape 210"/>
          <p:cNvSpPr txBox="1">
            <a:spLocks noGrp="1"/>
          </p:cNvSpPr>
          <p:nvPr>
            <p:ph type="body" idx="1"/>
          </p:nvPr>
        </p:nvSpPr>
        <p:spPr>
          <a:xfrm>
            <a:off x="311700" y="1229875"/>
            <a:ext cx="8520600" cy="3831300"/>
          </a:xfrm>
          <a:prstGeom prst="rect">
            <a:avLst/>
          </a:prstGeom>
        </p:spPr>
        <p:txBody>
          <a:bodyPr wrap="square" lIns="91425" tIns="91425" rIns="91425" bIns="91425" anchor="t" anchorCtr="0">
            <a:noAutofit/>
          </a:bodyPr>
          <a:lstStyle/>
          <a:p>
            <a:pPr marL="0" lvl="0" indent="0">
              <a:spcBef>
                <a:spcPts val="0"/>
              </a:spcBef>
              <a:buNone/>
            </a:pPr>
            <a:r>
              <a:rPr lang="en"/>
              <a:t>-</a:t>
            </a:r>
            <a:r>
              <a:rPr lang="en" sz="1400"/>
              <a:t>Implement math intervention and math monitoring</a:t>
            </a:r>
          </a:p>
          <a:p>
            <a:pPr marL="0" lvl="0" indent="0">
              <a:spcBef>
                <a:spcPts val="0"/>
              </a:spcBef>
              <a:buNone/>
            </a:pPr>
            <a:r>
              <a:rPr lang="en" sz="1400"/>
              <a:t>-Implement a Positive Behavior program to provide consistency and decrease office referrals (expectations, consequence matrix, etc)</a:t>
            </a:r>
          </a:p>
          <a:p>
            <a:pPr marL="0" lvl="0" indent="0">
              <a:spcBef>
                <a:spcPts val="0"/>
              </a:spcBef>
              <a:buNone/>
            </a:pPr>
            <a:r>
              <a:rPr lang="en" sz="1400"/>
              <a:t>-Professional development on supporting the needs of students, staff, and community in regards to positive behavior support</a:t>
            </a:r>
          </a:p>
          <a:p>
            <a:pPr marL="0" lvl="0" indent="0">
              <a:spcBef>
                <a:spcPts val="0"/>
              </a:spcBef>
              <a:buNone/>
            </a:pPr>
            <a:r>
              <a:rPr lang="en" sz="1400"/>
              <a:t>-Create/present a plan proposing moving 5th grade </a:t>
            </a:r>
          </a:p>
          <a:p>
            <a:pPr marL="0" lvl="0" indent="0">
              <a:spcBef>
                <a:spcPts val="0"/>
              </a:spcBef>
              <a:buNone/>
            </a:pPr>
            <a:r>
              <a:rPr lang="en" sz="1400"/>
              <a:t>-Host community, collaboration, and consortium nights to increase parent and community involvement and collaboration (academics, career, building partnerships)</a:t>
            </a:r>
          </a:p>
          <a:p>
            <a:pPr marL="0" lvl="0" indent="0">
              <a:spcBef>
                <a:spcPts val="0"/>
              </a:spcBef>
              <a:buNone/>
            </a:pPr>
            <a:r>
              <a:rPr lang="en" sz="1400"/>
              <a:t>-(Cont.) Professional development for math and science teachers</a:t>
            </a:r>
          </a:p>
          <a:p>
            <a:pPr marL="0" lvl="0" indent="0">
              <a:spcBef>
                <a:spcPts val="0"/>
              </a:spcBef>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10000"/>
            <a:ext cx="8520600" cy="1109700"/>
          </a:xfrm>
          <a:prstGeom prst="rect">
            <a:avLst/>
          </a:prstGeom>
        </p:spPr>
        <p:txBody>
          <a:bodyPr wrap="square" lIns="91425" tIns="91425" rIns="91425" bIns="91425" anchor="t" anchorCtr="0">
            <a:noAutofit/>
          </a:bodyPr>
          <a:lstStyle/>
          <a:p>
            <a:pPr marL="0" lvl="0" indent="0" algn="ctr" rtl="0">
              <a:spcBef>
                <a:spcPts val="0"/>
              </a:spcBef>
              <a:buNone/>
            </a:pPr>
            <a:r>
              <a:rPr lang="en" b="1"/>
              <a:t>Benson Middle School</a:t>
            </a:r>
          </a:p>
          <a:p>
            <a:pPr marL="0" lvl="0" indent="0" algn="ctr">
              <a:spcBef>
                <a:spcPts val="0"/>
              </a:spcBef>
              <a:buNone/>
            </a:pPr>
            <a:r>
              <a:rPr lang="en" sz="1800" b="1"/>
              <a:t>Grades 5-8</a:t>
            </a:r>
          </a:p>
        </p:txBody>
      </p:sp>
      <p:sp>
        <p:nvSpPr>
          <p:cNvPr id="92" name="Shape 92"/>
          <p:cNvSpPr txBox="1">
            <a:spLocks noGrp="1"/>
          </p:cNvSpPr>
          <p:nvPr>
            <p:ph type="body" idx="1"/>
          </p:nvPr>
        </p:nvSpPr>
        <p:spPr>
          <a:xfrm>
            <a:off x="394125" y="1197000"/>
            <a:ext cx="4753800" cy="3339000"/>
          </a:xfrm>
          <a:prstGeom prst="rect">
            <a:avLst/>
          </a:prstGeom>
        </p:spPr>
        <p:txBody>
          <a:bodyPr wrap="square" lIns="91425" tIns="91425" rIns="91425" bIns="91425" anchor="t" anchorCtr="0">
            <a:noAutofit/>
          </a:bodyPr>
          <a:lstStyle/>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r>
              <a:rPr lang="en" b="1"/>
              <a:t>Principal:</a:t>
            </a:r>
            <a:r>
              <a:rPr lang="en"/>
              <a:t> Ron Anthony</a:t>
            </a: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b="1"/>
              <a:t>Assistant Principal:</a:t>
            </a:r>
            <a:r>
              <a:rPr lang="en"/>
              <a:t> Tracy Vannurden</a:t>
            </a: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b="1"/>
              <a:t>Address:</a:t>
            </a:r>
            <a:r>
              <a:rPr lang="en"/>
              <a:t> 1600 N Wall Street </a:t>
            </a:r>
          </a:p>
          <a:p>
            <a:pPr marL="457200" lvl="0" indent="0" rtl="0">
              <a:lnSpc>
                <a:spcPct val="100000"/>
              </a:lnSpc>
              <a:spcBef>
                <a:spcPts val="0"/>
              </a:spcBef>
              <a:spcAft>
                <a:spcPts val="0"/>
              </a:spcAft>
              <a:buNone/>
            </a:pPr>
            <a:r>
              <a:rPr lang="en"/>
              <a:t>       Benson, NC 27504</a:t>
            </a:r>
          </a:p>
          <a:p>
            <a:pPr marL="0" lvl="0" indent="0">
              <a:lnSpc>
                <a:spcPct val="100000"/>
              </a:lnSpc>
              <a:spcBef>
                <a:spcPts val="0"/>
              </a:spcBef>
              <a:spcAft>
                <a:spcPts val="0"/>
              </a:spcAft>
              <a:buNone/>
            </a:pPr>
            <a:endParaRPr/>
          </a:p>
          <a:p>
            <a:pPr marL="0" lvl="0" indent="0">
              <a:spcBef>
                <a:spcPts val="0"/>
              </a:spcBef>
              <a:buNone/>
            </a:pPr>
            <a:r>
              <a:rPr lang="en" b="1"/>
              <a:t>Phone:</a:t>
            </a:r>
            <a:r>
              <a:rPr lang="en"/>
              <a:t> 919-894-3889</a:t>
            </a:r>
          </a:p>
          <a:p>
            <a:pPr marL="0" lvl="0" indent="0">
              <a:spcBef>
                <a:spcPts val="0"/>
              </a:spcBef>
              <a:buNone/>
            </a:pPr>
            <a:r>
              <a:rPr lang="en" b="1"/>
              <a:t>Website: </a:t>
            </a:r>
            <a:r>
              <a:rPr lang="en" u="sng">
                <a:solidFill>
                  <a:schemeClr val="hlink"/>
                </a:solidFill>
                <a:hlinkClick r:id="rId3"/>
              </a:rPr>
              <a:t>http://bms.johnston.k12.nc.us/</a:t>
            </a:r>
          </a:p>
          <a:p>
            <a:pPr marL="0" lvl="0" indent="0">
              <a:spcBef>
                <a:spcPts val="0"/>
              </a:spcBef>
              <a:buNone/>
            </a:pPr>
            <a:r>
              <a:rPr lang="en" sz="2000" b="1" i="1">
                <a:solidFill>
                  <a:schemeClr val="accent1"/>
                </a:solidFill>
              </a:rPr>
              <a:t>“Excellence Without Excuse”</a:t>
            </a:r>
          </a:p>
        </p:txBody>
      </p:sp>
      <p:pic>
        <p:nvPicPr>
          <p:cNvPr id="93" name="Shape 93"/>
          <p:cNvPicPr preferRelativeResize="0"/>
          <p:nvPr/>
        </p:nvPicPr>
        <p:blipFill>
          <a:blip r:embed="rId4">
            <a:alphaModFix/>
          </a:blip>
          <a:stretch>
            <a:fillRect/>
          </a:stretch>
        </p:blipFill>
        <p:spPr>
          <a:xfrm>
            <a:off x="4571875" y="1105284"/>
            <a:ext cx="3327535" cy="3339000"/>
          </a:xfrm>
          <a:prstGeom prst="rect">
            <a:avLst/>
          </a:prstGeom>
          <a:noFill/>
          <a:ln>
            <a:noFill/>
          </a:ln>
        </p:spPr>
      </p:pic>
      <p:sp>
        <p:nvSpPr>
          <p:cNvPr id="94" name="Shape 94"/>
          <p:cNvSpPr txBox="1"/>
          <p:nvPr/>
        </p:nvSpPr>
        <p:spPr>
          <a:xfrm>
            <a:off x="-125" y="4870750"/>
            <a:ext cx="9144000" cy="272700"/>
          </a:xfrm>
          <a:prstGeom prst="rect">
            <a:avLst/>
          </a:prstGeom>
          <a:solidFill>
            <a:srgbClr val="0B0080"/>
          </a:solidFill>
          <a:ln>
            <a:noFill/>
          </a:ln>
        </p:spPr>
        <p:txBody>
          <a:bodyPr wrap="square" lIns="91425" tIns="91425" rIns="91425" bIns="91425" anchor="t" anchorCtr="0">
            <a:noAutofit/>
          </a:bodyPr>
          <a:lstStyle/>
          <a:p>
            <a:pPr marL="0" lvl="0" indent="0">
              <a:spcBef>
                <a:spcPts val="0"/>
              </a:spcBef>
              <a:buNone/>
            </a:pPr>
            <a:endParaRPr/>
          </a:p>
        </p:txBody>
      </p:sp>
      <p:pic>
        <p:nvPicPr>
          <p:cNvPr id="6" name="Shape 93"/>
          <p:cNvPicPr preferRelativeResize="0"/>
          <p:nvPr/>
        </p:nvPicPr>
        <p:blipFill>
          <a:blip r:embed="rId4">
            <a:alphaModFix/>
          </a:blip>
          <a:stretch>
            <a:fillRect/>
          </a:stretch>
        </p:blipFill>
        <p:spPr>
          <a:xfrm>
            <a:off x="4724275" y="1257684"/>
            <a:ext cx="3327535" cy="333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dirty="0"/>
              <a:t>Mission</a:t>
            </a:r>
          </a:p>
        </p:txBody>
      </p:sp>
      <p:sp>
        <p:nvSpPr>
          <p:cNvPr id="100" name="Shape 100"/>
          <p:cNvSpPr txBox="1">
            <a:spLocks noGrp="1"/>
          </p:cNvSpPr>
          <p:nvPr>
            <p:ph type="body" idx="1"/>
          </p:nvPr>
        </p:nvSpPr>
        <p:spPr>
          <a:xfrm>
            <a:off x="311700" y="1229875"/>
            <a:ext cx="8520600" cy="3913500"/>
          </a:xfrm>
          <a:prstGeom prst="rect">
            <a:avLst/>
          </a:prstGeom>
        </p:spPr>
        <p:txBody>
          <a:bodyPr wrap="square" lIns="91425" tIns="91425" rIns="91425" bIns="91425" anchor="t" anchorCtr="0">
            <a:noAutofit/>
          </a:bodyPr>
          <a:lstStyle/>
          <a:p>
            <a:pPr marL="0" lvl="0" indent="0">
              <a:lnSpc>
                <a:spcPct val="100000"/>
              </a:lnSpc>
              <a:spcBef>
                <a:spcPts val="0"/>
              </a:spcBef>
              <a:buNone/>
            </a:pPr>
            <a:r>
              <a:rPr lang="en" b="1" dirty="0"/>
              <a:t>Mission Statement:</a:t>
            </a:r>
          </a:p>
          <a:p>
            <a:pPr marL="0" lvl="0" indent="0">
              <a:lnSpc>
                <a:spcPct val="100000"/>
              </a:lnSpc>
              <a:spcBef>
                <a:spcPts val="0"/>
              </a:spcBef>
              <a:buNone/>
            </a:pPr>
            <a:r>
              <a:rPr lang="en" dirty="0"/>
              <a:t>The mission of Benson Middle School is to empower students to become lifelong learners through collaboration among students, parents, educators, and community partnerships.  Using comprehensive research based curriculum that is rigorous, technologically advanced, and globally relevant to today’s changing society, we will saturate our students with a thirst for knowledge.  </a:t>
            </a:r>
          </a:p>
          <a:p>
            <a:pPr marL="0" lvl="0" indent="0">
              <a:spcBef>
                <a:spcPts val="0"/>
              </a:spcBef>
              <a:buNone/>
            </a:pP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t>Vision</a:t>
            </a:r>
          </a:p>
        </p:txBody>
      </p:sp>
      <p:sp>
        <p:nvSpPr>
          <p:cNvPr id="106" name="Shape 106"/>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marL="0" lvl="0" indent="0">
              <a:lnSpc>
                <a:spcPct val="100000"/>
              </a:lnSpc>
              <a:spcBef>
                <a:spcPts val="0"/>
              </a:spcBef>
              <a:buNone/>
            </a:pPr>
            <a:r>
              <a:rPr lang="en"/>
              <a:t>To empower students to become productive citizens in a global society.</a:t>
            </a:r>
          </a:p>
          <a:p>
            <a:pPr marL="0" lvl="0" indent="0">
              <a:lnSpc>
                <a:spcPct val="100000"/>
              </a:lnSpc>
              <a:spcBef>
                <a:spcPts val="0"/>
              </a:spcBef>
              <a:buNone/>
            </a:pPr>
            <a:r>
              <a:rPr lang="en"/>
              <a:t>To ensure success and quality education for all students through collaboration among students, parents, educators, and community.</a:t>
            </a:r>
          </a:p>
          <a:p>
            <a:pPr marL="0" lvl="0" indent="0">
              <a:lnSpc>
                <a:spcPct val="100000"/>
              </a:lnSpc>
              <a:spcBef>
                <a:spcPts val="0"/>
              </a:spcBef>
              <a:buNone/>
            </a:pPr>
            <a:r>
              <a:rPr lang="en"/>
              <a:t>Benson Middle School strives to provide opportunities for our students through partnerships with the community.  Our students participate with interest based clubs designed to keep them engaged.  Our students are enrolled in rigorous classes designed to promote their growth academically.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b="1"/>
              <a:t>School History</a:t>
            </a:r>
          </a:p>
        </p:txBody>
      </p:sp>
      <p:sp>
        <p:nvSpPr>
          <p:cNvPr id="112" name="Shape 112"/>
          <p:cNvSpPr txBox="1"/>
          <p:nvPr/>
        </p:nvSpPr>
        <p:spPr>
          <a:xfrm>
            <a:off x="219375" y="1229175"/>
            <a:ext cx="8605500" cy="3377400"/>
          </a:xfrm>
          <a:prstGeom prst="rect">
            <a:avLst/>
          </a:prstGeom>
          <a:noFill/>
          <a:ln>
            <a:noFill/>
          </a:ln>
        </p:spPr>
        <p:txBody>
          <a:bodyPr wrap="square" lIns="91425" tIns="91425" rIns="91425" bIns="91425" anchor="ctr" anchorCtr="0">
            <a:noAutofit/>
          </a:bodyPr>
          <a:lstStyle/>
          <a:p>
            <a:pPr marL="0" lvl="0" indent="0" algn="just" rtl="0">
              <a:lnSpc>
                <a:spcPct val="115000"/>
              </a:lnSpc>
              <a:spcBef>
                <a:spcPts val="0"/>
              </a:spcBef>
              <a:spcAft>
                <a:spcPts val="1600"/>
              </a:spcAft>
              <a:buNone/>
            </a:pPr>
            <a:r>
              <a:rPr lang="en" sz="2400" b="1">
                <a:solidFill>
                  <a:srgbClr val="0B0080"/>
                </a:solidFill>
                <a:highlight>
                  <a:srgbClr val="FFFFFF"/>
                </a:highlight>
              </a:rPr>
              <a:t>Benson</a:t>
            </a:r>
            <a:r>
              <a:rPr lang="en" sz="2400">
                <a:solidFill>
                  <a:srgbClr val="0B0080"/>
                </a:solidFill>
                <a:highlight>
                  <a:srgbClr val="FFFFFF"/>
                </a:highlight>
              </a:rPr>
              <a:t> </a:t>
            </a:r>
            <a:r>
              <a:rPr lang="en" sz="2400" b="1">
                <a:solidFill>
                  <a:srgbClr val="0B0080"/>
                </a:solidFill>
                <a:highlight>
                  <a:srgbClr val="FFFFFF"/>
                </a:highlight>
              </a:rPr>
              <a:t>Middle School</a:t>
            </a:r>
            <a:r>
              <a:rPr lang="en" sz="2400">
                <a:solidFill>
                  <a:srgbClr val="0B0080"/>
                </a:solidFill>
                <a:highlight>
                  <a:srgbClr val="FFFFFF"/>
                </a:highlight>
              </a:rPr>
              <a:t> </a:t>
            </a:r>
            <a:r>
              <a:rPr lang="en" sz="2400">
                <a:solidFill>
                  <a:srgbClr val="666666"/>
                </a:solidFill>
                <a:highlight>
                  <a:srgbClr val="FFFFFF"/>
                </a:highlight>
              </a:rPr>
              <a:t>is located in the town of Benson, </a:t>
            </a:r>
            <a:r>
              <a:rPr lang="en" sz="2400">
                <a:solidFill>
                  <a:srgbClr val="666666"/>
                </a:solidFill>
                <a:highlight>
                  <a:srgbClr val="FFFFFF"/>
                </a:highlight>
                <a:hlinkClick r:id="rId3"/>
              </a:rPr>
              <a:t>North Carolina</a:t>
            </a:r>
            <a:r>
              <a:rPr lang="en" sz="2400">
                <a:solidFill>
                  <a:srgbClr val="666666"/>
                </a:solidFill>
                <a:highlight>
                  <a:srgbClr val="FFFFFF"/>
                </a:highlight>
              </a:rPr>
              <a:t> which is in Johnston County. The town lies at the intersection of Interstates </a:t>
            </a:r>
            <a:r>
              <a:rPr lang="en" sz="2400">
                <a:solidFill>
                  <a:srgbClr val="666666"/>
                </a:solidFill>
                <a:highlight>
                  <a:srgbClr val="FFFFFF"/>
                </a:highlight>
                <a:hlinkClick r:id="rId4"/>
              </a:rPr>
              <a:t>95</a:t>
            </a:r>
            <a:r>
              <a:rPr lang="en" sz="2400">
                <a:solidFill>
                  <a:srgbClr val="666666"/>
                </a:solidFill>
                <a:highlight>
                  <a:srgbClr val="FFFFFF"/>
                </a:highlight>
              </a:rPr>
              <a:t> and </a:t>
            </a:r>
            <a:r>
              <a:rPr lang="en" sz="2400">
                <a:solidFill>
                  <a:srgbClr val="666666"/>
                </a:solidFill>
                <a:highlight>
                  <a:srgbClr val="FFFFFF"/>
                </a:highlight>
                <a:hlinkClick r:id="rId5"/>
              </a:rPr>
              <a:t>40</a:t>
            </a:r>
            <a:r>
              <a:rPr lang="en" sz="2400">
                <a:solidFill>
                  <a:srgbClr val="666666"/>
                </a:solidFill>
                <a:highlight>
                  <a:srgbClr val="FFFFFF"/>
                </a:highlight>
              </a:rPr>
              <a:t>.  Benson Middle School has been marked as a low performing school (Tier II School) by the State of North Carolina Department of Public Instruction.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t>Student Enrollment and Demographics</a:t>
            </a:r>
          </a:p>
        </p:txBody>
      </p:sp>
      <p:sp>
        <p:nvSpPr>
          <p:cNvPr id="118" name="Shape 118"/>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marL="0" lvl="0" indent="0">
              <a:spcBef>
                <a:spcPts val="0"/>
              </a:spcBef>
              <a:buNone/>
            </a:pPr>
            <a:r>
              <a:rPr lang="en"/>
              <a:t>2015-2016 Total Enrollment-419 Students</a:t>
            </a:r>
          </a:p>
          <a:p>
            <a:pPr marL="457200" lvl="0" indent="-342900">
              <a:spcBef>
                <a:spcPts val="0"/>
              </a:spcBef>
              <a:spcAft>
                <a:spcPts val="0"/>
              </a:spcAft>
              <a:buSzPts val="1800"/>
              <a:buChar char="●"/>
            </a:pPr>
            <a:r>
              <a:rPr lang="en"/>
              <a:t>White-53.9% (approximately 226 students)</a:t>
            </a:r>
          </a:p>
          <a:p>
            <a:pPr marL="457200" lvl="0" indent="-342900">
              <a:spcBef>
                <a:spcPts val="0"/>
              </a:spcBef>
              <a:spcAft>
                <a:spcPts val="0"/>
              </a:spcAft>
              <a:buSzPts val="1800"/>
              <a:buChar char="●"/>
            </a:pPr>
            <a:r>
              <a:rPr lang="en"/>
              <a:t>Hispanic-26.3% (approximately 110 students)</a:t>
            </a:r>
          </a:p>
          <a:p>
            <a:pPr marL="457200" lvl="0" indent="-342900" rtl="0">
              <a:spcBef>
                <a:spcPts val="0"/>
              </a:spcBef>
              <a:spcAft>
                <a:spcPts val="0"/>
              </a:spcAft>
              <a:buSzPts val="1800"/>
              <a:buChar char="●"/>
            </a:pPr>
            <a:r>
              <a:rPr lang="en"/>
              <a:t>African-American-16.2% (approximately 68 students)</a:t>
            </a:r>
          </a:p>
          <a:p>
            <a:pPr marL="457200" lvl="0" indent="-342900" rtl="0">
              <a:spcBef>
                <a:spcPts val="0"/>
              </a:spcBef>
              <a:spcAft>
                <a:spcPts val="0"/>
              </a:spcAft>
              <a:buSzPts val="1800"/>
              <a:buChar char="●"/>
            </a:pPr>
            <a:r>
              <a:rPr lang="en"/>
              <a:t>Other-3.6% (approximately 15 students)</a:t>
            </a:r>
          </a:p>
          <a:p>
            <a:pPr marL="457200" lvl="0" indent="-342900">
              <a:spcBef>
                <a:spcPts val="0"/>
              </a:spcBef>
              <a:buSzPts val="1800"/>
              <a:buChar char="●"/>
            </a:pPr>
            <a:r>
              <a:rPr lang="en"/>
              <a:t>53% Male and 47% Female</a:t>
            </a:r>
          </a:p>
          <a:p>
            <a:pPr marL="0" lvl="0" indent="0">
              <a:spcBef>
                <a:spcPts val="0"/>
              </a:spcBef>
              <a:buNone/>
            </a:pPr>
            <a:r>
              <a:rPr lang="en" b="1"/>
              <a:t>Free and Reduced Lunch </a:t>
            </a:r>
          </a:p>
          <a:p>
            <a:pPr marL="457200" lvl="0" indent="-342900">
              <a:spcBef>
                <a:spcPts val="0"/>
              </a:spcBef>
              <a:buSzPts val="1800"/>
              <a:buChar char="●"/>
            </a:pPr>
            <a:r>
              <a:rPr lang="en"/>
              <a:t>64.2% of student population</a:t>
            </a:r>
          </a:p>
          <a:p>
            <a:pPr marL="0" lvl="0" indent="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299300" y="72300"/>
            <a:ext cx="4844700" cy="607800"/>
          </a:xfrm>
          <a:prstGeom prst="rect">
            <a:avLst/>
          </a:prstGeom>
        </p:spPr>
        <p:txBody>
          <a:bodyPr wrap="square" lIns="91425" tIns="91425" rIns="91425" bIns="91425" anchor="t" anchorCtr="0">
            <a:noAutofit/>
          </a:bodyPr>
          <a:lstStyle/>
          <a:p>
            <a:pPr marL="0" lvl="0" indent="0" algn="ctr">
              <a:spcBef>
                <a:spcPts val="0"/>
              </a:spcBef>
              <a:buNone/>
            </a:pPr>
            <a:r>
              <a:rPr lang="en" b="1"/>
              <a:t>Staff Demographics</a:t>
            </a:r>
          </a:p>
        </p:txBody>
      </p:sp>
      <p:graphicFrame>
        <p:nvGraphicFramePr>
          <p:cNvPr id="124" name="Shape 124"/>
          <p:cNvGraphicFramePr/>
          <p:nvPr/>
        </p:nvGraphicFramePr>
        <p:xfrm>
          <a:off x="77950" y="358300"/>
          <a:ext cx="3000000" cy="3000000"/>
        </p:xfrm>
        <a:graphic>
          <a:graphicData uri="http://schemas.openxmlformats.org/drawingml/2006/table">
            <a:tbl>
              <a:tblPr>
                <a:solidFill>
                  <a:srgbClr val="FFFFFF"/>
                </a:solidFill>
                <a:tableStyleId>{866D23A9-A387-47C4-8760-2FAC9E7EC3BA}</a:tableStyleId>
              </a:tblPr>
              <a:tblGrid>
                <a:gridCol w="4615725">
                  <a:extLst>
                    <a:ext uri="{9D8B030D-6E8A-4147-A177-3AD203B41FA5}">
                      <a16:colId xmlns:a16="http://schemas.microsoft.com/office/drawing/2014/main" val="20000"/>
                    </a:ext>
                  </a:extLst>
                </a:gridCol>
              </a:tblGrid>
              <a:tr h="219075">
                <a:tc>
                  <a:txBody>
                    <a:bodyPr/>
                    <a:lstStyle/>
                    <a:p>
                      <a:pPr marL="0" lvl="0" indent="0" rtl="0">
                        <a:spcBef>
                          <a:spcPts val="0"/>
                        </a:spcBef>
                        <a:buNone/>
                      </a:pPr>
                      <a:r>
                        <a:rPr lang="en" sz="1100" b="1">
                          <a:highlight>
                            <a:srgbClr val="FFFFFF"/>
                          </a:highlight>
                          <a:latin typeface="Verdana"/>
                          <a:ea typeface="Verdana"/>
                          <a:cs typeface="Verdana"/>
                          <a:sym typeface="Verdana"/>
                        </a:rPr>
                        <a:t>Classroom Teachers</a:t>
                      </a:r>
                    </a:p>
                  </a:txBody>
                  <a:tcPr marL="25400" marR="25400" marT="25400" marB="25400"/>
                </a:tc>
                <a:extLst>
                  <a:ext uri="{0D108BD9-81ED-4DB2-BD59-A6C34878D82A}">
                    <a16:rowId xmlns:a16="http://schemas.microsoft.com/office/drawing/2014/main" val="10000"/>
                  </a:ext>
                </a:extLst>
              </a:tr>
            </a:tbl>
          </a:graphicData>
        </a:graphic>
      </p:graphicFrame>
      <p:graphicFrame>
        <p:nvGraphicFramePr>
          <p:cNvPr id="125" name="Shape 125"/>
          <p:cNvGraphicFramePr/>
          <p:nvPr/>
        </p:nvGraphicFramePr>
        <p:xfrm>
          <a:off x="583625" y="759000"/>
          <a:ext cx="3000000" cy="3000000"/>
        </p:xfrm>
        <a:graphic>
          <a:graphicData uri="http://schemas.openxmlformats.org/drawingml/2006/table">
            <a:tbl>
              <a:tblPr>
                <a:solidFill>
                  <a:srgbClr val="FFFFFF"/>
                </a:solidFill>
                <a:tableStyleId>{866D23A9-A387-47C4-8760-2FAC9E7EC3BA}</a:tableStyleId>
              </a:tblPr>
              <a:tblGrid>
                <a:gridCol w="137160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161925">
                <a:tc>
                  <a:txBody>
                    <a:bodyPr/>
                    <a:lstStyle/>
                    <a:p>
                      <a:pPr marL="0" lvl="0" indent="0" rtl="0">
                        <a:spcBef>
                          <a:spcPts val="0"/>
                        </a:spcBef>
                        <a:buNone/>
                      </a:pPr>
                      <a:endParaRPr/>
                    </a:p>
                  </a:txBody>
                  <a:tcPr marL="25400" marR="25400" marT="25400" marB="25400"/>
                </a:tc>
                <a:tc>
                  <a:txBody>
                    <a:bodyPr/>
                    <a:lstStyle/>
                    <a:p>
                      <a:pPr marL="0" lvl="0" indent="0" rtl="0">
                        <a:spcBef>
                          <a:spcPts val="0"/>
                        </a:spcBef>
                        <a:buNone/>
                      </a:pPr>
                      <a:r>
                        <a:rPr lang="en" sz="800">
                          <a:highlight>
                            <a:srgbClr val="FFFFFF"/>
                          </a:highlight>
                          <a:latin typeface="Verdana"/>
                          <a:ea typeface="Verdana"/>
                          <a:cs typeface="Verdana"/>
                          <a:sym typeface="Verdana"/>
                        </a:rPr>
                        <a:t>Our School</a:t>
                      </a:r>
                    </a:p>
                  </a:txBody>
                  <a:tcPr marL="25400" marR="25400" marT="25400" marB="25400">
                    <a:solidFill>
                      <a:srgbClr val="F4E4CE"/>
                    </a:solidFill>
                  </a:tcPr>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32</a:t>
                      </a:r>
                    </a:p>
                  </a:txBody>
                  <a:tcPr marL="25400" marR="25400" marT="25400" marB="25400">
                    <a:solidFill>
                      <a:srgbClr val="F4E4CE"/>
                    </a:solidFill>
                  </a:tcPr>
                </a:tc>
                <a:extLst>
                  <a:ext uri="{0D108BD9-81ED-4DB2-BD59-A6C34878D82A}">
                    <a16:rowId xmlns:a16="http://schemas.microsoft.com/office/drawing/2014/main" val="10000"/>
                  </a:ext>
                </a:extLst>
              </a:tr>
            </a:tbl>
          </a:graphicData>
        </a:graphic>
      </p:graphicFrame>
      <p:graphicFrame>
        <p:nvGraphicFramePr>
          <p:cNvPr id="126" name="Shape 126"/>
          <p:cNvGraphicFramePr/>
          <p:nvPr/>
        </p:nvGraphicFramePr>
        <p:xfrm>
          <a:off x="28575" y="1040875"/>
          <a:ext cx="3000000" cy="3000000"/>
        </p:xfrm>
        <a:graphic>
          <a:graphicData uri="http://schemas.openxmlformats.org/drawingml/2006/table">
            <a:tbl>
              <a:tblPr>
                <a:solidFill>
                  <a:srgbClr val="FFFFFF"/>
                </a:solidFill>
                <a:tableStyleId>{866D23A9-A387-47C4-8760-2FAC9E7EC3BA}</a:tableStyleId>
              </a:tblPr>
              <a:tblGrid>
                <a:gridCol w="4609675">
                  <a:extLst>
                    <a:ext uri="{9D8B030D-6E8A-4147-A177-3AD203B41FA5}">
                      <a16:colId xmlns:a16="http://schemas.microsoft.com/office/drawing/2014/main" val="20000"/>
                    </a:ext>
                  </a:extLst>
                </a:gridCol>
              </a:tblGrid>
              <a:tr h="0">
                <a:tc>
                  <a:txBody>
                    <a:bodyPr/>
                    <a:lstStyle/>
                    <a:p>
                      <a:pPr marL="0" lvl="0" indent="0" rtl="0">
                        <a:spcBef>
                          <a:spcPts val="0"/>
                        </a:spcBef>
                        <a:buNone/>
                      </a:pPr>
                      <a:r>
                        <a:rPr lang="en" sz="1100" b="1">
                          <a:highlight>
                            <a:srgbClr val="FFFFFF"/>
                          </a:highlight>
                          <a:latin typeface="Verdana"/>
                          <a:ea typeface="Verdana"/>
                          <a:cs typeface="Verdana"/>
                          <a:sym typeface="Verdana"/>
                        </a:rPr>
                        <a:t>Fully Licensed Teachers</a:t>
                      </a: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27" name="Shape 127"/>
          <p:cNvGraphicFramePr/>
          <p:nvPr/>
        </p:nvGraphicFramePr>
        <p:xfrm>
          <a:off x="524725" y="1407525"/>
          <a:ext cx="3000000" cy="3000000"/>
        </p:xfrm>
        <a:graphic>
          <a:graphicData uri="http://schemas.openxmlformats.org/drawingml/2006/table">
            <a:tbl>
              <a:tblPr>
                <a:solidFill>
                  <a:srgbClr val="FFFFFF"/>
                </a:solidFill>
                <a:tableStyleId>{866D23A9-A387-47C4-8760-2FAC9E7EC3BA}</a:tableStyleId>
              </a:tblPr>
              <a:tblGrid>
                <a:gridCol w="137160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190500">
                <a:tc>
                  <a:txBody>
                    <a:bodyPr/>
                    <a:lstStyle/>
                    <a:p>
                      <a:pPr marL="0" lvl="0" indent="0" rtl="0">
                        <a:spcBef>
                          <a:spcPts val="0"/>
                        </a:spcBef>
                        <a:buNone/>
                      </a:pPr>
                      <a:endParaRPr/>
                    </a:p>
                  </a:txBody>
                  <a:tcPr marL="25400" marR="25400" marT="25400" marB="25400"/>
                </a:tc>
                <a:tc>
                  <a:txBody>
                    <a:bodyPr/>
                    <a:lstStyle/>
                    <a:p>
                      <a:pPr marL="0" lvl="0" indent="0" rtl="0">
                        <a:spcBef>
                          <a:spcPts val="0"/>
                        </a:spcBef>
                        <a:buNone/>
                      </a:pPr>
                      <a:r>
                        <a:rPr lang="en" sz="800">
                          <a:highlight>
                            <a:srgbClr val="FFFFFF"/>
                          </a:highlight>
                          <a:latin typeface="Verdana"/>
                          <a:ea typeface="Verdana"/>
                          <a:cs typeface="Verdana"/>
                          <a:sym typeface="Verdana"/>
                        </a:rPr>
                        <a:t>Our School</a:t>
                      </a:r>
                    </a:p>
                  </a:txBody>
                  <a:tcPr marL="25400" marR="25400" marT="25400" marB="25400">
                    <a:solidFill>
                      <a:srgbClr val="F4E4CE"/>
                    </a:solidFill>
                  </a:tcPr>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88%</a:t>
                      </a:r>
                    </a:p>
                  </a:txBody>
                  <a:tcPr marL="25400" marR="25400" marT="25400" marB="25400">
                    <a:solidFill>
                      <a:srgbClr val="F4E4CE"/>
                    </a:solidFill>
                  </a:tcPr>
                </a:tc>
                <a:extLst>
                  <a:ext uri="{0D108BD9-81ED-4DB2-BD59-A6C34878D82A}">
                    <a16:rowId xmlns:a16="http://schemas.microsoft.com/office/drawing/2014/main" val="10000"/>
                  </a:ext>
                </a:extLst>
              </a:tr>
            </a:tbl>
          </a:graphicData>
        </a:graphic>
      </p:graphicFrame>
      <p:graphicFrame>
        <p:nvGraphicFramePr>
          <p:cNvPr id="128" name="Shape 128"/>
          <p:cNvGraphicFramePr/>
          <p:nvPr/>
        </p:nvGraphicFramePr>
        <p:xfrm>
          <a:off x="0" y="1611025"/>
          <a:ext cx="3000000" cy="3000000"/>
        </p:xfrm>
        <a:graphic>
          <a:graphicData uri="http://schemas.openxmlformats.org/drawingml/2006/table">
            <a:tbl>
              <a:tblPr>
                <a:solidFill>
                  <a:srgbClr val="FFFFFF"/>
                </a:solidFill>
                <a:tableStyleId>{866D23A9-A387-47C4-8760-2FAC9E7EC3BA}</a:tableStyleId>
              </a:tblPr>
              <a:tblGrid>
                <a:gridCol w="6972300">
                  <a:extLst>
                    <a:ext uri="{9D8B030D-6E8A-4147-A177-3AD203B41FA5}">
                      <a16:colId xmlns:a16="http://schemas.microsoft.com/office/drawing/2014/main" val="20000"/>
                    </a:ext>
                  </a:extLst>
                </a:gridCol>
              </a:tblGrid>
              <a:tr h="0">
                <a:tc>
                  <a:txBody>
                    <a:bodyPr/>
                    <a:lstStyle/>
                    <a:p>
                      <a:pPr marL="0" lvl="0" indent="0" rtl="0">
                        <a:spcBef>
                          <a:spcPts val="0"/>
                        </a:spcBef>
                        <a:buNone/>
                      </a:pPr>
                      <a:r>
                        <a:rPr lang="en" sz="1100" b="1">
                          <a:highlight>
                            <a:srgbClr val="FFFFFF"/>
                          </a:highlight>
                          <a:latin typeface="Verdana"/>
                          <a:ea typeface="Verdana"/>
                          <a:cs typeface="Verdana"/>
                          <a:sym typeface="Verdana"/>
                        </a:rPr>
                        <a:t>Teachers with Advanced Degrees</a:t>
                      </a: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29" name="Shape 129"/>
          <p:cNvGraphicFramePr/>
          <p:nvPr/>
        </p:nvGraphicFramePr>
        <p:xfrm>
          <a:off x="524725" y="2061400"/>
          <a:ext cx="3000000" cy="3000000"/>
        </p:xfrm>
        <a:graphic>
          <a:graphicData uri="http://schemas.openxmlformats.org/drawingml/2006/table">
            <a:tbl>
              <a:tblPr>
                <a:solidFill>
                  <a:srgbClr val="FFFFFF"/>
                </a:solidFill>
                <a:tableStyleId>{866D23A9-A387-47C4-8760-2FAC9E7EC3BA}</a:tableStyleId>
              </a:tblPr>
              <a:tblGrid>
                <a:gridCol w="137160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161925">
                <a:tc>
                  <a:txBody>
                    <a:bodyPr/>
                    <a:lstStyle/>
                    <a:p>
                      <a:pPr marL="0" lvl="0" indent="0" rtl="0">
                        <a:spcBef>
                          <a:spcPts val="0"/>
                        </a:spcBef>
                        <a:buNone/>
                      </a:pPr>
                      <a:endParaRPr/>
                    </a:p>
                  </a:txBody>
                  <a:tcPr marL="25400" marR="25400" marT="25400" marB="25400"/>
                </a:tc>
                <a:tc>
                  <a:txBody>
                    <a:bodyPr/>
                    <a:lstStyle/>
                    <a:p>
                      <a:pPr marL="0" lvl="0" indent="0" rtl="0">
                        <a:spcBef>
                          <a:spcPts val="0"/>
                        </a:spcBef>
                        <a:buNone/>
                      </a:pPr>
                      <a:r>
                        <a:rPr lang="en" sz="800">
                          <a:highlight>
                            <a:srgbClr val="FFFFFF"/>
                          </a:highlight>
                          <a:latin typeface="Verdana"/>
                          <a:ea typeface="Verdana"/>
                          <a:cs typeface="Verdana"/>
                          <a:sym typeface="Verdana"/>
                        </a:rPr>
                        <a:t>Our School</a:t>
                      </a:r>
                    </a:p>
                  </a:txBody>
                  <a:tcPr marL="25400" marR="25400" marT="25400" marB="25400">
                    <a:solidFill>
                      <a:srgbClr val="F4E4CE"/>
                    </a:solidFill>
                  </a:tcPr>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6%</a:t>
                      </a:r>
                    </a:p>
                  </a:txBody>
                  <a:tcPr marL="25400" marR="25400" marT="25400" marB="25400">
                    <a:solidFill>
                      <a:srgbClr val="F4E4CE"/>
                    </a:solidFill>
                  </a:tcPr>
                </a:tc>
                <a:extLst>
                  <a:ext uri="{0D108BD9-81ED-4DB2-BD59-A6C34878D82A}">
                    <a16:rowId xmlns:a16="http://schemas.microsoft.com/office/drawing/2014/main" val="10000"/>
                  </a:ext>
                </a:extLst>
              </a:tr>
            </a:tbl>
          </a:graphicData>
        </a:graphic>
      </p:graphicFrame>
      <p:graphicFrame>
        <p:nvGraphicFramePr>
          <p:cNvPr id="130" name="Shape 130"/>
          <p:cNvGraphicFramePr/>
          <p:nvPr/>
        </p:nvGraphicFramePr>
        <p:xfrm>
          <a:off x="77950" y="2338125"/>
          <a:ext cx="3000000" cy="3000000"/>
        </p:xfrm>
        <a:graphic>
          <a:graphicData uri="http://schemas.openxmlformats.org/drawingml/2006/table">
            <a:tbl>
              <a:tblPr>
                <a:solidFill>
                  <a:srgbClr val="FFFFFF"/>
                </a:solidFill>
                <a:tableStyleId>{866D23A9-A387-47C4-8760-2FAC9E7EC3BA}</a:tableStyleId>
              </a:tblPr>
              <a:tblGrid>
                <a:gridCol w="6515100">
                  <a:extLst>
                    <a:ext uri="{9D8B030D-6E8A-4147-A177-3AD203B41FA5}">
                      <a16:colId xmlns:a16="http://schemas.microsoft.com/office/drawing/2014/main" val="20000"/>
                    </a:ext>
                  </a:extLst>
                </a:gridCol>
              </a:tblGrid>
              <a:tr h="0">
                <a:tc>
                  <a:txBody>
                    <a:bodyPr/>
                    <a:lstStyle/>
                    <a:p>
                      <a:pPr marL="0" lvl="0" indent="0" rtl="0">
                        <a:spcBef>
                          <a:spcPts val="0"/>
                        </a:spcBef>
                        <a:buNone/>
                      </a:pPr>
                      <a:r>
                        <a:rPr lang="en" sz="1100" b="1">
                          <a:highlight>
                            <a:srgbClr val="FFFFFF"/>
                          </a:highlight>
                          <a:latin typeface="Verdana"/>
                          <a:ea typeface="Verdana"/>
                          <a:cs typeface="Verdana"/>
                          <a:sym typeface="Verdana"/>
                        </a:rPr>
                        <a:t>National Board Certified Teachers</a:t>
                      </a: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31" name="Shape 131"/>
          <p:cNvGraphicFramePr/>
          <p:nvPr/>
        </p:nvGraphicFramePr>
        <p:xfrm>
          <a:off x="431663" y="2764860"/>
          <a:ext cx="3000000" cy="3000000"/>
        </p:xfrm>
        <a:graphic>
          <a:graphicData uri="http://schemas.openxmlformats.org/drawingml/2006/table">
            <a:tbl>
              <a:tblPr>
                <a:solidFill>
                  <a:srgbClr val="FFFFFF"/>
                </a:solidFill>
                <a:tableStyleId>{866D23A9-A387-47C4-8760-2FAC9E7EC3BA}</a:tableStyleId>
              </a:tblPr>
              <a:tblGrid>
                <a:gridCol w="1540025">
                  <a:extLst>
                    <a:ext uri="{9D8B030D-6E8A-4147-A177-3AD203B41FA5}">
                      <a16:colId xmlns:a16="http://schemas.microsoft.com/office/drawing/2014/main" val="20000"/>
                    </a:ext>
                  </a:extLst>
                </a:gridCol>
                <a:gridCol w="1486550">
                  <a:extLst>
                    <a:ext uri="{9D8B030D-6E8A-4147-A177-3AD203B41FA5}">
                      <a16:colId xmlns:a16="http://schemas.microsoft.com/office/drawing/2014/main" val="20001"/>
                    </a:ext>
                  </a:extLst>
                </a:gridCol>
                <a:gridCol w="1486550">
                  <a:extLst>
                    <a:ext uri="{9D8B030D-6E8A-4147-A177-3AD203B41FA5}">
                      <a16:colId xmlns:a16="http://schemas.microsoft.com/office/drawing/2014/main" val="20002"/>
                    </a:ext>
                  </a:extLst>
                </a:gridCol>
              </a:tblGrid>
              <a:tr h="355075">
                <a:tc>
                  <a:txBody>
                    <a:bodyPr/>
                    <a:lstStyle/>
                    <a:p>
                      <a:pPr marL="0" lvl="0" indent="0" rtl="0">
                        <a:spcBef>
                          <a:spcPts val="0"/>
                        </a:spcBef>
                        <a:buNone/>
                      </a:pPr>
                      <a:endParaRPr/>
                    </a:p>
                  </a:txBody>
                  <a:tcPr marL="25400" marR="25400" marT="25400" marB="25400"/>
                </a:tc>
                <a:tc>
                  <a:txBody>
                    <a:bodyPr/>
                    <a:lstStyle/>
                    <a:p>
                      <a:pPr marL="0" lvl="0" indent="0" rtl="0">
                        <a:spcBef>
                          <a:spcPts val="0"/>
                        </a:spcBef>
                        <a:buNone/>
                      </a:pPr>
                      <a:r>
                        <a:rPr lang="en" sz="800">
                          <a:highlight>
                            <a:srgbClr val="FFFFFF"/>
                          </a:highlight>
                          <a:latin typeface="Verdana"/>
                          <a:ea typeface="Verdana"/>
                          <a:cs typeface="Verdana"/>
                          <a:sym typeface="Verdana"/>
                        </a:rPr>
                        <a:t>Our School</a:t>
                      </a:r>
                    </a:p>
                  </a:txBody>
                  <a:tcPr marL="25400" marR="25400" marT="25400" marB="25400">
                    <a:solidFill>
                      <a:srgbClr val="F4E4CE"/>
                    </a:solidFill>
                  </a:tcPr>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1</a:t>
                      </a:r>
                    </a:p>
                  </a:txBody>
                  <a:tcPr marL="25400" marR="25400" marT="25400" marB="25400">
                    <a:solidFill>
                      <a:srgbClr val="F4E4CE"/>
                    </a:solidFill>
                  </a:tcPr>
                </a:tc>
                <a:extLst>
                  <a:ext uri="{0D108BD9-81ED-4DB2-BD59-A6C34878D82A}">
                    <a16:rowId xmlns:a16="http://schemas.microsoft.com/office/drawing/2014/main" val="10000"/>
                  </a:ext>
                </a:extLst>
              </a:tr>
            </a:tbl>
          </a:graphicData>
        </a:graphic>
      </p:graphicFrame>
      <p:graphicFrame>
        <p:nvGraphicFramePr>
          <p:cNvPr id="132" name="Shape 132"/>
          <p:cNvGraphicFramePr/>
          <p:nvPr/>
        </p:nvGraphicFramePr>
        <p:xfrm>
          <a:off x="0" y="2995800"/>
          <a:ext cx="3000000" cy="3000000"/>
        </p:xfrm>
        <a:graphic>
          <a:graphicData uri="http://schemas.openxmlformats.org/drawingml/2006/table">
            <a:tbl>
              <a:tblPr>
                <a:solidFill>
                  <a:srgbClr val="FFFFFF"/>
                </a:solidFill>
                <a:tableStyleId>{866D23A9-A387-47C4-8760-2FAC9E7EC3BA}</a:tableStyleId>
              </a:tblPr>
              <a:tblGrid>
                <a:gridCol w="6858000">
                  <a:extLst>
                    <a:ext uri="{9D8B030D-6E8A-4147-A177-3AD203B41FA5}">
                      <a16:colId xmlns:a16="http://schemas.microsoft.com/office/drawing/2014/main" val="20000"/>
                    </a:ext>
                  </a:extLst>
                </a:gridCol>
              </a:tblGrid>
              <a:tr h="0">
                <a:tc>
                  <a:txBody>
                    <a:bodyPr/>
                    <a:lstStyle/>
                    <a:p>
                      <a:pPr marL="0" marR="342900" lvl="0" indent="0" rtl="0">
                        <a:lnSpc>
                          <a:spcPct val="115000"/>
                        </a:lnSpc>
                        <a:spcBef>
                          <a:spcPts val="0"/>
                        </a:spcBef>
                        <a:buNone/>
                      </a:pPr>
                      <a:r>
                        <a:rPr lang="en" sz="1100" b="1">
                          <a:highlight>
                            <a:srgbClr val="FFFFFF"/>
                          </a:highlight>
                          <a:latin typeface="Verdana"/>
                          <a:ea typeface="Verdana"/>
                          <a:cs typeface="Verdana"/>
                          <a:sym typeface="Verdana"/>
                        </a:rPr>
                        <a:t>Years of Teaching Experience</a:t>
                      </a:r>
                      <a:r>
                        <a:rPr lang="en" sz="800">
                          <a:highlight>
                            <a:srgbClr val="FFFFFF"/>
                          </a:highlight>
                          <a:latin typeface="Verdana"/>
                          <a:ea typeface="Verdana"/>
                          <a:cs typeface="Verdana"/>
                          <a:sym typeface="Verdana"/>
                        </a:rPr>
                        <a:t>.</a:t>
                      </a: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33" name="Shape 133"/>
          <p:cNvGraphicFramePr/>
          <p:nvPr/>
        </p:nvGraphicFramePr>
        <p:xfrm>
          <a:off x="401763" y="3369145"/>
          <a:ext cx="3000000" cy="3000000"/>
        </p:xfrm>
        <a:graphic>
          <a:graphicData uri="http://schemas.openxmlformats.org/drawingml/2006/table">
            <a:tbl>
              <a:tblPr>
                <a:solidFill>
                  <a:srgbClr val="FFFFFF"/>
                </a:solidFill>
                <a:tableStyleId>{866D23A9-A387-47C4-8760-2FAC9E7EC3BA}</a:tableStyleId>
              </a:tblPr>
              <a:tblGrid>
                <a:gridCol w="1533425">
                  <a:extLst>
                    <a:ext uri="{9D8B030D-6E8A-4147-A177-3AD203B41FA5}">
                      <a16:colId xmlns:a16="http://schemas.microsoft.com/office/drawing/2014/main" val="20000"/>
                    </a:ext>
                  </a:extLst>
                </a:gridCol>
                <a:gridCol w="1533425">
                  <a:extLst>
                    <a:ext uri="{9D8B030D-6E8A-4147-A177-3AD203B41FA5}">
                      <a16:colId xmlns:a16="http://schemas.microsoft.com/office/drawing/2014/main" val="20001"/>
                    </a:ext>
                  </a:extLst>
                </a:gridCol>
                <a:gridCol w="1480175">
                  <a:extLst>
                    <a:ext uri="{9D8B030D-6E8A-4147-A177-3AD203B41FA5}">
                      <a16:colId xmlns:a16="http://schemas.microsoft.com/office/drawing/2014/main" val="20002"/>
                    </a:ext>
                  </a:extLst>
                </a:gridCol>
                <a:gridCol w="1480175">
                  <a:extLst>
                    <a:ext uri="{9D8B030D-6E8A-4147-A177-3AD203B41FA5}">
                      <a16:colId xmlns:a16="http://schemas.microsoft.com/office/drawing/2014/main" val="20003"/>
                    </a:ext>
                  </a:extLst>
                </a:gridCol>
                <a:gridCol w="1480175">
                  <a:extLst>
                    <a:ext uri="{9D8B030D-6E8A-4147-A177-3AD203B41FA5}">
                      <a16:colId xmlns:a16="http://schemas.microsoft.com/office/drawing/2014/main" val="20004"/>
                    </a:ext>
                  </a:extLst>
                </a:gridCol>
              </a:tblGrid>
              <a:tr h="264150">
                <a:tc>
                  <a:txBody>
                    <a:bodyPr/>
                    <a:lstStyle/>
                    <a:p>
                      <a:pPr marL="0" lvl="0" indent="0" rtl="0">
                        <a:spcBef>
                          <a:spcPts val="0"/>
                        </a:spcBef>
                        <a:buNone/>
                      </a:pPr>
                      <a:endParaRPr/>
                    </a:p>
                  </a:txBody>
                  <a:tcPr marL="25400" marR="25400" marT="25400" marB="25400"/>
                </a:tc>
                <a:tc>
                  <a:txBody>
                    <a:bodyPr/>
                    <a:lstStyle/>
                    <a:p>
                      <a:pPr marL="0" lvl="0" indent="0" rtl="0">
                        <a:spcBef>
                          <a:spcPts val="0"/>
                        </a:spcBef>
                        <a:buNone/>
                      </a:pPr>
                      <a:endParaRPr/>
                    </a:p>
                  </a:txBody>
                  <a:tcPr marL="25400" marR="25400" marT="25400" marB="25400"/>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0 - 3 Years</a:t>
                      </a:r>
                    </a:p>
                  </a:txBody>
                  <a:tcPr marL="25400" marR="25400" marT="25400" marB="25400">
                    <a:solidFill>
                      <a:srgbClr val="333399"/>
                    </a:solidFill>
                  </a:tcPr>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4 - 10 Years</a:t>
                      </a:r>
                    </a:p>
                  </a:txBody>
                  <a:tcPr marL="25400" marR="25400" marT="25400" marB="25400">
                    <a:solidFill>
                      <a:srgbClr val="333399"/>
                    </a:solidFill>
                  </a:tcPr>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10+ Years</a:t>
                      </a:r>
                    </a:p>
                  </a:txBody>
                  <a:tcPr marL="25400" marR="25400" marT="25400" marB="25400">
                    <a:solidFill>
                      <a:srgbClr val="333399"/>
                    </a:solidFill>
                  </a:tcPr>
                </a:tc>
                <a:extLst>
                  <a:ext uri="{0D108BD9-81ED-4DB2-BD59-A6C34878D82A}">
                    <a16:rowId xmlns:a16="http://schemas.microsoft.com/office/drawing/2014/main" val="10000"/>
                  </a:ext>
                </a:extLst>
              </a:tr>
              <a:tr h="264150">
                <a:tc>
                  <a:txBody>
                    <a:bodyPr/>
                    <a:lstStyle/>
                    <a:p>
                      <a:pPr marL="0" lvl="0" indent="0" rtl="0">
                        <a:spcBef>
                          <a:spcPts val="0"/>
                        </a:spcBef>
                        <a:buNone/>
                      </a:pPr>
                      <a:endParaRPr/>
                    </a:p>
                  </a:txBody>
                  <a:tcPr marL="25400" marR="25400" marT="25400" marB="25400"/>
                </a:tc>
                <a:tc>
                  <a:txBody>
                    <a:bodyPr/>
                    <a:lstStyle/>
                    <a:p>
                      <a:pPr marL="0" lvl="0" indent="0" rtl="0">
                        <a:spcBef>
                          <a:spcPts val="0"/>
                        </a:spcBef>
                        <a:buNone/>
                      </a:pPr>
                      <a:r>
                        <a:rPr lang="en" sz="800">
                          <a:highlight>
                            <a:srgbClr val="FFFFFF"/>
                          </a:highlight>
                          <a:latin typeface="Verdana"/>
                          <a:ea typeface="Verdana"/>
                          <a:cs typeface="Verdana"/>
                          <a:sym typeface="Verdana"/>
                        </a:rPr>
                        <a:t>Our School</a:t>
                      </a:r>
                    </a:p>
                  </a:txBody>
                  <a:tcPr marL="25400" marR="25400" marT="25400" marB="25400">
                    <a:solidFill>
                      <a:srgbClr val="F4E4CE"/>
                    </a:solidFill>
                  </a:tcPr>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16%</a:t>
                      </a:r>
                    </a:p>
                  </a:txBody>
                  <a:tcPr marL="25400" marR="25400" marT="25400" marB="25400">
                    <a:solidFill>
                      <a:srgbClr val="F4E4CE"/>
                    </a:solidFill>
                  </a:tcPr>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56%</a:t>
                      </a:r>
                    </a:p>
                  </a:txBody>
                  <a:tcPr marL="25400" marR="25400" marT="25400" marB="25400">
                    <a:solidFill>
                      <a:srgbClr val="F4E4CE"/>
                    </a:solidFill>
                  </a:tcPr>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28%</a:t>
                      </a:r>
                    </a:p>
                  </a:txBody>
                  <a:tcPr marL="25400" marR="25400" marT="25400" marB="25400">
                    <a:solidFill>
                      <a:srgbClr val="F4E4CE"/>
                    </a:solidFill>
                  </a:tcPr>
                </a:tc>
                <a:extLst>
                  <a:ext uri="{0D108BD9-81ED-4DB2-BD59-A6C34878D82A}">
                    <a16:rowId xmlns:a16="http://schemas.microsoft.com/office/drawing/2014/main" val="10001"/>
                  </a:ext>
                </a:extLst>
              </a:tr>
            </a:tbl>
          </a:graphicData>
        </a:graphic>
      </p:graphicFrame>
      <p:graphicFrame>
        <p:nvGraphicFramePr>
          <p:cNvPr id="134" name="Shape 134"/>
          <p:cNvGraphicFramePr/>
          <p:nvPr/>
        </p:nvGraphicFramePr>
        <p:xfrm>
          <a:off x="57538" y="3852000"/>
          <a:ext cx="3000000" cy="3000000"/>
        </p:xfrm>
        <a:graphic>
          <a:graphicData uri="http://schemas.openxmlformats.org/drawingml/2006/table">
            <a:tbl>
              <a:tblPr>
                <a:solidFill>
                  <a:srgbClr val="FFFFFF"/>
                </a:solidFill>
                <a:tableStyleId>{866D23A9-A387-47C4-8760-2FAC9E7EC3BA}</a:tableStyleId>
              </a:tblPr>
              <a:tblGrid>
                <a:gridCol w="8195850">
                  <a:extLst>
                    <a:ext uri="{9D8B030D-6E8A-4147-A177-3AD203B41FA5}">
                      <a16:colId xmlns:a16="http://schemas.microsoft.com/office/drawing/2014/main" val="20000"/>
                    </a:ext>
                  </a:extLst>
                </a:gridCol>
              </a:tblGrid>
              <a:tr h="438725">
                <a:tc>
                  <a:txBody>
                    <a:bodyPr/>
                    <a:lstStyle/>
                    <a:p>
                      <a:pPr marL="0" lvl="0" indent="0" rtl="0">
                        <a:spcBef>
                          <a:spcPts val="0"/>
                        </a:spcBef>
                        <a:buNone/>
                      </a:pPr>
                      <a:r>
                        <a:rPr lang="en" sz="1100" b="1">
                          <a:highlight>
                            <a:srgbClr val="FFFFFF"/>
                          </a:highlight>
                          <a:latin typeface="Verdana"/>
                          <a:ea typeface="Verdana"/>
                          <a:cs typeface="Verdana"/>
                          <a:sym typeface="Verdana"/>
                        </a:rPr>
                        <a:t>Teacher Turnover Rate</a:t>
                      </a: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35" name="Shape 135"/>
          <p:cNvGraphicFramePr/>
          <p:nvPr/>
        </p:nvGraphicFramePr>
        <p:xfrm>
          <a:off x="152400" y="4290725"/>
          <a:ext cx="3000000" cy="3000000"/>
        </p:xfrm>
        <a:graphic>
          <a:graphicData uri="http://schemas.openxmlformats.org/drawingml/2006/table">
            <a:tbl>
              <a:tblPr>
                <a:solidFill>
                  <a:srgbClr val="FFFFFF"/>
                </a:solidFill>
                <a:tableStyleId>{866D23A9-A387-47C4-8760-2FAC9E7EC3BA}</a:tableStyleId>
              </a:tblPr>
              <a:tblGrid>
                <a:gridCol w="1730600">
                  <a:extLst>
                    <a:ext uri="{9D8B030D-6E8A-4147-A177-3AD203B41FA5}">
                      <a16:colId xmlns:a16="http://schemas.microsoft.com/office/drawing/2014/main" val="20000"/>
                    </a:ext>
                  </a:extLst>
                </a:gridCol>
                <a:gridCol w="1670525">
                  <a:extLst>
                    <a:ext uri="{9D8B030D-6E8A-4147-A177-3AD203B41FA5}">
                      <a16:colId xmlns:a16="http://schemas.microsoft.com/office/drawing/2014/main" val="20001"/>
                    </a:ext>
                  </a:extLst>
                </a:gridCol>
                <a:gridCol w="1670525">
                  <a:extLst>
                    <a:ext uri="{9D8B030D-6E8A-4147-A177-3AD203B41FA5}">
                      <a16:colId xmlns:a16="http://schemas.microsoft.com/office/drawing/2014/main" val="20002"/>
                    </a:ext>
                  </a:extLst>
                </a:gridCol>
              </a:tblGrid>
              <a:tr h="471975">
                <a:tc>
                  <a:txBody>
                    <a:bodyPr/>
                    <a:lstStyle/>
                    <a:p>
                      <a:pPr marL="0" lvl="0" indent="0" rtl="0">
                        <a:spcBef>
                          <a:spcPts val="0"/>
                        </a:spcBef>
                        <a:buNone/>
                      </a:pPr>
                      <a:endParaRPr/>
                    </a:p>
                  </a:txBody>
                  <a:tcPr marL="25400" marR="25400" marT="25400" marB="25400"/>
                </a:tc>
                <a:tc>
                  <a:txBody>
                    <a:bodyPr/>
                    <a:lstStyle/>
                    <a:p>
                      <a:pPr marL="0" lvl="0" indent="0" rtl="0">
                        <a:spcBef>
                          <a:spcPts val="0"/>
                        </a:spcBef>
                        <a:buNone/>
                      </a:pPr>
                      <a:r>
                        <a:rPr lang="en" sz="800">
                          <a:highlight>
                            <a:srgbClr val="FFFFFF"/>
                          </a:highlight>
                          <a:latin typeface="Verdana"/>
                          <a:ea typeface="Verdana"/>
                          <a:cs typeface="Verdana"/>
                          <a:sym typeface="Verdana"/>
                        </a:rPr>
                        <a:t>Our School</a:t>
                      </a:r>
                    </a:p>
                  </a:txBody>
                  <a:tcPr marL="25400" marR="25400" marT="25400" marB="25400">
                    <a:solidFill>
                      <a:srgbClr val="F4E4CE"/>
                    </a:solidFill>
                  </a:tcPr>
                </a:tc>
                <a:tc>
                  <a:txBody>
                    <a:bodyPr/>
                    <a:lstStyle/>
                    <a:p>
                      <a:pPr marL="0" lvl="0" indent="0" algn="ctr" rtl="0">
                        <a:lnSpc>
                          <a:spcPct val="115000"/>
                        </a:lnSpc>
                        <a:spcBef>
                          <a:spcPts val="0"/>
                        </a:spcBef>
                        <a:buNone/>
                      </a:pPr>
                      <a:r>
                        <a:rPr lang="en" sz="800">
                          <a:highlight>
                            <a:srgbClr val="FFFFFF"/>
                          </a:highlight>
                          <a:latin typeface="Verdana"/>
                          <a:ea typeface="Verdana"/>
                          <a:cs typeface="Verdana"/>
                          <a:sym typeface="Verdana"/>
                        </a:rPr>
                        <a:t>38%</a:t>
                      </a:r>
                    </a:p>
                  </a:txBody>
                  <a:tcPr marL="25400" marR="25400" marT="25400" marB="25400">
                    <a:solidFill>
                      <a:srgbClr val="F4E4CE"/>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0"/>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t>S.I.P. Goals 2016-2017</a:t>
            </a:r>
          </a:p>
        </p:txBody>
      </p:sp>
      <p:sp>
        <p:nvSpPr>
          <p:cNvPr id="141" name="Shape 141"/>
          <p:cNvSpPr txBox="1">
            <a:spLocks noGrp="1"/>
          </p:cNvSpPr>
          <p:nvPr>
            <p:ph type="body" idx="1"/>
          </p:nvPr>
        </p:nvSpPr>
        <p:spPr>
          <a:xfrm>
            <a:off x="207775" y="607800"/>
            <a:ext cx="8520600" cy="3687900"/>
          </a:xfrm>
          <a:prstGeom prst="rect">
            <a:avLst/>
          </a:prstGeom>
        </p:spPr>
        <p:txBody>
          <a:bodyPr wrap="square" lIns="91425" tIns="91425" rIns="91425" bIns="91425" anchor="t" anchorCtr="0">
            <a:noAutofit/>
          </a:bodyPr>
          <a:lstStyle/>
          <a:p>
            <a:pPr marL="457200" lvl="0" indent="-317500" rtl="0">
              <a:spcBef>
                <a:spcPts val="0"/>
              </a:spcBef>
              <a:spcAft>
                <a:spcPts val="0"/>
              </a:spcAft>
              <a:buClr>
                <a:srgbClr val="000000"/>
              </a:buClr>
              <a:buSzPts val="1400"/>
              <a:buChar char="➢"/>
            </a:pPr>
            <a:r>
              <a:rPr lang="en" sz="1400">
                <a:solidFill>
                  <a:srgbClr val="000000"/>
                </a:solidFill>
              </a:rPr>
              <a:t>Collaborate to establish strategies for faculty to become more aware of students’ emotional states by 07/31/2018 as measured by a decrease in out of school suspension, in school suspension, and period detention by 50%.</a:t>
            </a:r>
          </a:p>
          <a:p>
            <a:pPr marL="457200" lvl="0" indent="-317500" rtl="0">
              <a:spcBef>
                <a:spcPts val="0"/>
              </a:spcBef>
              <a:spcAft>
                <a:spcPts val="0"/>
              </a:spcAft>
              <a:buClr>
                <a:srgbClr val="000000"/>
              </a:buClr>
              <a:buSzPts val="1400"/>
              <a:buChar char="➢"/>
            </a:pPr>
            <a:r>
              <a:rPr lang="en" sz="1400">
                <a:solidFill>
                  <a:srgbClr val="000000"/>
                </a:solidFill>
              </a:rPr>
              <a:t>Demonstrate student proficiency (pass rate) in reading by 06/09/2017 as measured by an increase in the percent of students demonstrating grade level proficiency of level 3 or higher on the NC EOG from 52.2% to 55%.</a:t>
            </a:r>
          </a:p>
          <a:p>
            <a:pPr marL="457200" lvl="0" indent="-317500" rtl="0">
              <a:spcBef>
                <a:spcPts val="0"/>
              </a:spcBef>
              <a:spcAft>
                <a:spcPts val="0"/>
              </a:spcAft>
              <a:buClr>
                <a:srgbClr val="000000"/>
              </a:buClr>
              <a:buSzPts val="1400"/>
              <a:buChar char="➢"/>
            </a:pPr>
            <a:r>
              <a:rPr lang="en" sz="1400">
                <a:solidFill>
                  <a:srgbClr val="000000"/>
                </a:solidFill>
              </a:rPr>
              <a:t>Demonstrate student proficiency (pass rate) in math by 06/09/2017 as measured by an increase in the percent of students demonstrating grade level proficiency of level 3 or higher on the NC EOG from 39.6% to 43%.</a:t>
            </a:r>
          </a:p>
          <a:p>
            <a:pPr marL="457200" lvl="0" indent="-317500" rtl="0">
              <a:spcBef>
                <a:spcPts val="0"/>
              </a:spcBef>
              <a:spcAft>
                <a:spcPts val="0"/>
              </a:spcAft>
              <a:buClr>
                <a:srgbClr val="000000"/>
              </a:buClr>
              <a:buSzPts val="1400"/>
              <a:buChar char="➢"/>
            </a:pPr>
            <a:r>
              <a:rPr lang="en" sz="1400">
                <a:solidFill>
                  <a:srgbClr val="000000"/>
                </a:solidFill>
              </a:rPr>
              <a:t>Increase student growth in reading by 06/09/2017 as measured by Fountas and Pinnell reports and student growth.</a:t>
            </a:r>
          </a:p>
          <a:p>
            <a:pPr marL="457200" lvl="0" indent="-317500">
              <a:spcBef>
                <a:spcPts val="0"/>
              </a:spcBef>
              <a:buClr>
                <a:srgbClr val="000000"/>
              </a:buClr>
              <a:buSzPts val="1400"/>
              <a:buChar char="➢"/>
            </a:pPr>
            <a:r>
              <a:rPr lang="en" sz="1400">
                <a:solidFill>
                  <a:srgbClr val="000000"/>
                </a:solidFill>
              </a:rPr>
              <a:t>Collaborate to improve communication and involvement with parents, community, and local businesses by 06/30/2017 as measured by student growth, parent and community surveys and involvement.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111275"/>
            <a:ext cx="8520600" cy="607800"/>
          </a:xfrm>
          <a:prstGeom prst="rect">
            <a:avLst/>
          </a:prstGeom>
        </p:spPr>
        <p:txBody>
          <a:bodyPr wrap="square" lIns="91425" tIns="91425" rIns="91425" bIns="91425" anchor="t" anchorCtr="0">
            <a:noAutofit/>
          </a:bodyPr>
          <a:lstStyle/>
          <a:p>
            <a:pPr marL="0" lvl="0" indent="0" algn="ctr">
              <a:spcBef>
                <a:spcPts val="0"/>
              </a:spcBef>
              <a:buNone/>
            </a:pPr>
            <a:r>
              <a:rPr lang="en"/>
              <a:t>T.W.C. Results 2014 &amp; 2016</a:t>
            </a:r>
          </a:p>
        </p:txBody>
      </p:sp>
      <p:sp>
        <p:nvSpPr>
          <p:cNvPr id="147" name="Shape 147"/>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marL="0" marR="0" lvl="0" indent="0" rtl="0">
              <a:lnSpc>
                <a:spcPct val="142857"/>
              </a:lnSpc>
              <a:spcBef>
                <a:spcPts val="0"/>
              </a:spcBef>
              <a:spcAft>
                <a:spcPts val="1500"/>
              </a:spcAft>
              <a:buNone/>
            </a:pPr>
            <a:endParaRPr sz="1150">
              <a:solidFill>
                <a:srgbClr val="333333"/>
              </a:solidFill>
              <a:highlight>
                <a:srgbClr val="FFFFFF"/>
              </a:highlight>
              <a:latin typeface="Arial"/>
              <a:ea typeface="Arial"/>
              <a:cs typeface="Arial"/>
              <a:sym typeface="Arial"/>
            </a:endParaRPr>
          </a:p>
          <a:p>
            <a:pPr marL="0" marR="0" lvl="0" indent="0" rtl="0">
              <a:lnSpc>
                <a:spcPct val="142857"/>
              </a:lnSpc>
              <a:spcBef>
                <a:spcPts val="0"/>
              </a:spcBef>
              <a:spcAft>
                <a:spcPts val="1500"/>
              </a:spcAft>
              <a:buNone/>
            </a:pPr>
            <a:endParaRPr sz="1150">
              <a:solidFill>
                <a:srgbClr val="333333"/>
              </a:solidFill>
              <a:highlight>
                <a:srgbClr val="FFFFFF"/>
              </a:highlight>
              <a:latin typeface="Arial"/>
              <a:ea typeface="Arial"/>
              <a:cs typeface="Arial"/>
              <a:sym typeface="Arial"/>
            </a:endParaRPr>
          </a:p>
          <a:p>
            <a:pPr marL="0" marR="0" lvl="0" indent="0" rtl="0">
              <a:lnSpc>
                <a:spcPct val="142857"/>
              </a:lnSpc>
              <a:spcBef>
                <a:spcPts val="0"/>
              </a:spcBef>
              <a:spcAft>
                <a:spcPts val="1500"/>
              </a:spcAft>
              <a:buNone/>
            </a:pPr>
            <a:endParaRPr sz="1150">
              <a:solidFill>
                <a:srgbClr val="333333"/>
              </a:solidFill>
              <a:highlight>
                <a:srgbClr val="FFFFFF"/>
              </a:highlight>
              <a:latin typeface="Arial"/>
              <a:ea typeface="Arial"/>
              <a:cs typeface="Arial"/>
              <a:sym typeface="Arial"/>
            </a:endParaRPr>
          </a:p>
        </p:txBody>
      </p:sp>
      <p:pic>
        <p:nvPicPr>
          <p:cNvPr id="148" name="Shape 148"/>
          <p:cNvPicPr preferRelativeResize="0"/>
          <p:nvPr/>
        </p:nvPicPr>
        <p:blipFill>
          <a:blip r:embed="rId3">
            <a:alphaModFix/>
          </a:blip>
          <a:stretch>
            <a:fillRect/>
          </a:stretch>
        </p:blipFill>
        <p:spPr>
          <a:xfrm>
            <a:off x="0" y="862713"/>
            <a:ext cx="9144000" cy="4073325"/>
          </a:xfrm>
          <a:prstGeom prst="rect">
            <a:avLst/>
          </a:prstGeom>
          <a:noFill/>
          <a:ln>
            <a:noFill/>
          </a:ln>
        </p:spPr>
      </p:pic>
      <p:sp>
        <p:nvSpPr>
          <p:cNvPr id="149" name="Shape 149"/>
          <p:cNvSpPr txBox="1"/>
          <p:nvPr/>
        </p:nvSpPr>
        <p:spPr>
          <a:xfrm>
            <a:off x="7509150" y="977275"/>
            <a:ext cx="1487700" cy="252600"/>
          </a:xfrm>
          <a:prstGeom prst="rect">
            <a:avLst/>
          </a:prstGeom>
          <a:noFill/>
          <a:ln>
            <a:noFill/>
          </a:ln>
        </p:spPr>
        <p:txBody>
          <a:bodyPr wrap="square" lIns="91425" tIns="91425" rIns="91425" bIns="91425" anchor="t" anchorCtr="0">
            <a:noAutofit/>
          </a:bodyPr>
          <a:lstStyle/>
          <a:p>
            <a:pPr marL="0" lvl="0" indent="0">
              <a:spcBef>
                <a:spcPts val="0"/>
              </a:spcBef>
              <a:buNone/>
            </a:pPr>
            <a:r>
              <a:rPr lang="en"/>
              <a:t>2016      2014</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802</Words>
  <Application>Microsoft Office PowerPoint</Application>
  <PresentationFormat>On-screen Show (16:9)</PresentationFormat>
  <Paragraphs>105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Verdana</vt:lpstr>
      <vt:lpstr>Arial</vt:lpstr>
      <vt:lpstr>Roboto</vt:lpstr>
      <vt:lpstr>Geometric</vt:lpstr>
      <vt:lpstr>School Based Budget Project Benson Middle School</vt:lpstr>
      <vt:lpstr>Benson Middle School Grades 5-8</vt:lpstr>
      <vt:lpstr>Mission</vt:lpstr>
      <vt:lpstr>Vision</vt:lpstr>
      <vt:lpstr>School History</vt:lpstr>
      <vt:lpstr>Student Enrollment and Demographics</vt:lpstr>
      <vt:lpstr>Staff Demographics</vt:lpstr>
      <vt:lpstr>S.I.P. Goals 2016-2017</vt:lpstr>
      <vt:lpstr>T.W.C. Results 2014 &amp; 2016</vt:lpstr>
      <vt:lpstr>T.W.C. Results 2014 &amp; 2016</vt:lpstr>
      <vt:lpstr>Recent Testing Data-Reading</vt:lpstr>
      <vt:lpstr>Recent Testing Data-Math</vt:lpstr>
      <vt:lpstr>Recent Testing Data-Science</vt:lpstr>
      <vt:lpstr>Budgetary Highlights</vt:lpstr>
      <vt:lpstr>Three Largest Expenditures</vt:lpstr>
      <vt:lpstr>Three Smallest Expenditures</vt:lpstr>
      <vt:lpstr>Concerns</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Based Budget Project Benson Middle School</dc:title>
  <dc:creator>Titus Pollard</dc:creator>
  <cp:lastModifiedBy>Titus Pollard</cp:lastModifiedBy>
  <cp:revision>3</cp:revision>
  <dcterms:modified xsi:type="dcterms:W3CDTF">2017-12-09T21:28:21Z</dcterms:modified>
</cp:coreProperties>
</file>